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42"/>
  </p:notesMasterIdLst>
  <p:sldIdLst>
    <p:sldId id="340" r:id="rId2"/>
    <p:sldId id="341" r:id="rId3"/>
    <p:sldId id="338" r:id="rId4"/>
    <p:sldId id="343" r:id="rId5"/>
    <p:sldId id="337" r:id="rId6"/>
    <p:sldId id="336" r:id="rId7"/>
    <p:sldId id="335" r:id="rId8"/>
    <p:sldId id="334" r:id="rId9"/>
    <p:sldId id="307" r:id="rId10"/>
    <p:sldId id="342" r:id="rId11"/>
    <p:sldId id="332" r:id="rId12"/>
    <p:sldId id="331" r:id="rId13"/>
    <p:sldId id="311" r:id="rId14"/>
    <p:sldId id="308" r:id="rId15"/>
    <p:sldId id="312" r:id="rId16"/>
    <p:sldId id="314" r:id="rId17"/>
    <p:sldId id="322" r:id="rId18"/>
    <p:sldId id="316" r:id="rId19"/>
    <p:sldId id="324" r:id="rId20"/>
    <p:sldId id="317" r:id="rId21"/>
    <p:sldId id="325" r:id="rId22"/>
    <p:sldId id="318" r:id="rId23"/>
    <p:sldId id="327" r:id="rId24"/>
    <p:sldId id="319" r:id="rId25"/>
    <p:sldId id="328" r:id="rId26"/>
    <p:sldId id="310" r:id="rId27"/>
    <p:sldId id="330" r:id="rId28"/>
    <p:sldId id="344" r:id="rId29"/>
    <p:sldId id="315" r:id="rId30"/>
    <p:sldId id="320" r:id="rId31"/>
    <p:sldId id="321" r:id="rId32"/>
    <p:sldId id="348" r:id="rId33"/>
    <p:sldId id="345" r:id="rId34"/>
    <p:sldId id="346" r:id="rId35"/>
    <p:sldId id="352" r:id="rId36"/>
    <p:sldId id="347" r:id="rId37"/>
    <p:sldId id="349" r:id="rId38"/>
    <p:sldId id="350" r:id="rId39"/>
    <p:sldId id="351" r:id="rId40"/>
    <p:sldId id="294" r:id="rId41"/>
  </p:sldIdLst>
  <p:sldSz cx="12192000" cy="6858000"/>
  <p:notesSz cx="6669088"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Stile chiaro 3 - Colore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69012ECD-51FC-41F1-AA8D-1B2483CD663E}" styleName="Stile chiaro 2 - Colore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Stile chiaro 2 - Colore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0" d="100"/>
          <a:sy n="110" d="100"/>
        </p:scale>
        <p:origin x="49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3"/>
            <a:ext cx="2889938" cy="498055"/>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777607" y="3"/>
            <a:ext cx="2889938" cy="498055"/>
          </a:xfrm>
          <a:prstGeom prst="rect">
            <a:avLst/>
          </a:prstGeom>
        </p:spPr>
        <p:txBody>
          <a:bodyPr vert="horz" lIns="91440" tIns="45720" rIns="91440" bIns="45720" rtlCol="0"/>
          <a:lstStyle>
            <a:lvl1pPr algn="r">
              <a:defRPr sz="1200"/>
            </a:lvl1pPr>
          </a:lstStyle>
          <a:p>
            <a:fld id="{25332A2F-B065-46BE-B3AB-7B7384D3D01A}" type="datetimeFigureOut">
              <a:rPr lang="it-IT" smtClean="0"/>
              <a:t>10/03/2023</a:t>
            </a:fld>
            <a:endParaRPr lang="it-IT"/>
          </a:p>
        </p:txBody>
      </p:sp>
      <p:sp>
        <p:nvSpPr>
          <p:cNvPr id="4" name="Segnaposto immagine diapositiva 3"/>
          <p:cNvSpPr>
            <a:spLocks noGrp="1" noRot="1" noChangeAspect="1"/>
          </p:cNvSpPr>
          <p:nvPr>
            <p:ph type="sldImg" idx="2"/>
          </p:nvPr>
        </p:nvSpPr>
        <p:spPr>
          <a:xfrm>
            <a:off x="357188" y="1239838"/>
            <a:ext cx="5954712" cy="3351212"/>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66909" y="4777195"/>
            <a:ext cx="5335270" cy="3908615"/>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8585"/>
            <a:ext cx="2889938" cy="498054"/>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777607" y="9428585"/>
            <a:ext cx="2889938" cy="498054"/>
          </a:xfrm>
          <a:prstGeom prst="rect">
            <a:avLst/>
          </a:prstGeom>
        </p:spPr>
        <p:txBody>
          <a:bodyPr vert="horz" lIns="91440" tIns="45720" rIns="91440" bIns="45720" rtlCol="0" anchor="b"/>
          <a:lstStyle>
            <a:lvl1pPr algn="r">
              <a:defRPr sz="1200"/>
            </a:lvl1pPr>
          </a:lstStyle>
          <a:p>
            <a:fld id="{CAA3242A-A18A-428F-B6A8-E19FA3A87BCF}" type="slidenum">
              <a:rPr lang="it-IT" smtClean="0"/>
              <a:t>‹N›</a:t>
            </a:fld>
            <a:endParaRPr lang="it-IT"/>
          </a:p>
        </p:txBody>
      </p:sp>
    </p:spTree>
    <p:extLst>
      <p:ext uri="{BB962C8B-B14F-4D97-AF65-F5344CB8AC3E}">
        <p14:creationId xmlns:p14="http://schemas.microsoft.com/office/powerpoint/2010/main" val="23569783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pPr algn="r"/>
            <a:fld id="{732867F1-80E8-4A45-9A15-8B47181C5FB2}" type="datetime1">
              <a:rPr lang="en-US" smtClean="0"/>
              <a:t>3/10/2023</a:t>
            </a:fld>
            <a:endParaRPr lang="en-US" dirty="0"/>
          </a:p>
        </p:txBody>
      </p:sp>
      <p:sp>
        <p:nvSpPr>
          <p:cNvPr id="5" name="Footer Placeholder 4"/>
          <p:cNvSpPr>
            <a:spLocks noGrp="1"/>
          </p:cNvSpPr>
          <p:nvPr>
            <p:ph type="ftr" sz="quarter" idx="11"/>
          </p:nvPr>
        </p:nvSpPr>
        <p:spPr/>
        <p:txBody>
          <a:bodyPr/>
          <a:lstStyle/>
          <a:p>
            <a:endParaRPr lang="en-US" sz="1000" dirty="0"/>
          </a:p>
        </p:txBody>
      </p:sp>
      <p:sp>
        <p:nvSpPr>
          <p:cNvPr id="6" name="Slide Number Placeholder 5"/>
          <p:cNvSpPr>
            <a:spLocks noGrp="1"/>
          </p:cNvSpPr>
          <p:nvPr>
            <p:ph type="sldNum" sz="quarter" idx="12"/>
          </p:nvPr>
        </p:nvSpPr>
        <p:spPr/>
        <p:txBody>
          <a:bodyPr/>
          <a:lstStyle/>
          <a:p>
            <a:fld id="{CB1E4CB7-CB13-4810-BF18-BE31AFC64F93}" type="slidenum">
              <a:rPr lang="en-US" smtClean="0"/>
              <a:pPr/>
              <a:t>‹N›</a:t>
            </a:fld>
            <a:endParaRPr lang="en-US" sz="1000" dirty="0"/>
          </a:p>
        </p:txBody>
      </p:sp>
    </p:spTree>
    <p:extLst>
      <p:ext uri="{BB962C8B-B14F-4D97-AF65-F5344CB8AC3E}">
        <p14:creationId xmlns:p14="http://schemas.microsoft.com/office/powerpoint/2010/main" val="3569818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pPr algn="r"/>
            <a:fld id="{86F6F693-316C-4A63-A636-7C2DCF546573}" type="datetime1">
              <a:rPr lang="en-US" smtClean="0"/>
              <a:t>3/10/2023</a:t>
            </a:fld>
            <a:endParaRPr lang="en-US" dirty="0"/>
          </a:p>
        </p:txBody>
      </p:sp>
      <p:sp>
        <p:nvSpPr>
          <p:cNvPr id="5" name="Footer Placeholder 4"/>
          <p:cNvSpPr>
            <a:spLocks noGrp="1"/>
          </p:cNvSpPr>
          <p:nvPr>
            <p:ph type="ftr" sz="quarter" idx="11"/>
          </p:nvPr>
        </p:nvSpPr>
        <p:spPr/>
        <p:txBody>
          <a:bodyPr/>
          <a:lstStyle/>
          <a:p>
            <a:endParaRPr lang="en-US" sz="1000" dirty="0"/>
          </a:p>
        </p:txBody>
      </p:sp>
      <p:sp>
        <p:nvSpPr>
          <p:cNvPr id="6" name="Slide Number Placeholder 5"/>
          <p:cNvSpPr>
            <a:spLocks noGrp="1"/>
          </p:cNvSpPr>
          <p:nvPr>
            <p:ph type="sldNum" sz="quarter" idx="12"/>
          </p:nvPr>
        </p:nvSpPr>
        <p:spPr/>
        <p:txBody>
          <a:bodyPr/>
          <a:lstStyle/>
          <a:p>
            <a:fld id="{CB1E4CB7-CB13-4810-BF18-BE31AFC64F93}" type="slidenum">
              <a:rPr lang="en-US" smtClean="0"/>
              <a:pPr/>
              <a:t>‹N›</a:t>
            </a:fld>
            <a:endParaRPr lang="en-US" sz="1000" dirty="0"/>
          </a:p>
        </p:txBody>
      </p:sp>
    </p:spTree>
    <p:extLst>
      <p:ext uri="{BB962C8B-B14F-4D97-AF65-F5344CB8AC3E}">
        <p14:creationId xmlns:p14="http://schemas.microsoft.com/office/powerpoint/2010/main" val="1965395937"/>
      </p:ext>
    </p:extLst>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pPr algn="r"/>
            <a:fld id="{86F6F693-316C-4A63-A636-7C2DCF546573}" type="datetime1">
              <a:rPr lang="en-US" smtClean="0"/>
              <a:t>3/10/2023</a:t>
            </a:fld>
            <a:endParaRPr lang="en-US" dirty="0"/>
          </a:p>
        </p:txBody>
      </p:sp>
      <p:sp>
        <p:nvSpPr>
          <p:cNvPr id="5" name="Footer Placeholder 4"/>
          <p:cNvSpPr>
            <a:spLocks noGrp="1"/>
          </p:cNvSpPr>
          <p:nvPr>
            <p:ph type="ftr" sz="quarter" idx="11"/>
          </p:nvPr>
        </p:nvSpPr>
        <p:spPr/>
        <p:txBody>
          <a:bodyPr/>
          <a:lstStyle/>
          <a:p>
            <a:endParaRPr lang="en-US" sz="1000" dirty="0"/>
          </a:p>
        </p:txBody>
      </p:sp>
      <p:sp>
        <p:nvSpPr>
          <p:cNvPr id="6" name="Slide Number Placeholder 5"/>
          <p:cNvSpPr>
            <a:spLocks noGrp="1"/>
          </p:cNvSpPr>
          <p:nvPr>
            <p:ph type="sldNum" sz="quarter" idx="12"/>
          </p:nvPr>
        </p:nvSpPr>
        <p:spPr/>
        <p:txBody>
          <a:bodyPr/>
          <a:lstStyle/>
          <a:p>
            <a:fld id="{CB1E4CB7-CB13-4810-BF18-BE31AFC64F93}" type="slidenum">
              <a:rPr lang="en-US" smtClean="0"/>
              <a:pPr/>
              <a:t>‹N›</a:t>
            </a:fld>
            <a:endParaRPr lang="en-US" sz="1000"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60222281"/>
      </p:ext>
    </p:extLst>
  </p:cSld>
  <p:clrMapOvr>
    <a:masterClrMapping/>
  </p:clrMapOvr>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pPr algn="r"/>
            <a:fld id="{86F6F693-316C-4A63-A636-7C2DCF546573}" type="datetime1">
              <a:rPr lang="en-US" smtClean="0"/>
              <a:t>3/10/2023</a:t>
            </a:fld>
            <a:endParaRPr lang="en-US" dirty="0"/>
          </a:p>
        </p:txBody>
      </p:sp>
      <p:sp>
        <p:nvSpPr>
          <p:cNvPr id="5" name="Footer Placeholder 4"/>
          <p:cNvSpPr>
            <a:spLocks noGrp="1"/>
          </p:cNvSpPr>
          <p:nvPr>
            <p:ph type="ftr" sz="quarter" idx="11"/>
          </p:nvPr>
        </p:nvSpPr>
        <p:spPr/>
        <p:txBody>
          <a:bodyPr/>
          <a:lstStyle/>
          <a:p>
            <a:endParaRPr lang="en-US" sz="1000" dirty="0"/>
          </a:p>
        </p:txBody>
      </p:sp>
      <p:sp>
        <p:nvSpPr>
          <p:cNvPr id="6" name="Slide Number Placeholder 5"/>
          <p:cNvSpPr>
            <a:spLocks noGrp="1"/>
          </p:cNvSpPr>
          <p:nvPr>
            <p:ph type="sldNum" sz="quarter" idx="12"/>
          </p:nvPr>
        </p:nvSpPr>
        <p:spPr/>
        <p:txBody>
          <a:bodyPr/>
          <a:lstStyle/>
          <a:p>
            <a:fld id="{CB1E4CB7-CB13-4810-BF18-BE31AFC64F93}" type="slidenum">
              <a:rPr lang="en-US" smtClean="0"/>
              <a:pPr/>
              <a:t>‹N›</a:t>
            </a:fld>
            <a:endParaRPr lang="en-US" sz="1000" dirty="0"/>
          </a:p>
        </p:txBody>
      </p:sp>
    </p:spTree>
    <p:extLst>
      <p:ext uri="{BB962C8B-B14F-4D97-AF65-F5344CB8AC3E}">
        <p14:creationId xmlns:p14="http://schemas.microsoft.com/office/powerpoint/2010/main" val="218684336"/>
      </p:ext>
    </p:extLst>
  </p:cSld>
  <p:clrMapOvr>
    <a:masterClrMapping/>
  </p:clrMapOvr>
  <p:hf sldNum="0"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pPr algn="r"/>
            <a:fld id="{86F6F693-316C-4A63-A636-7C2DCF546573}" type="datetime1">
              <a:rPr lang="en-US" smtClean="0"/>
              <a:t>3/10/2023</a:t>
            </a:fld>
            <a:endParaRPr lang="en-US" dirty="0"/>
          </a:p>
        </p:txBody>
      </p:sp>
      <p:sp>
        <p:nvSpPr>
          <p:cNvPr id="5" name="Footer Placeholder 4"/>
          <p:cNvSpPr>
            <a:spLocks noGrp="1"/>
          </p:cNvSpPr>
          <p:nvPr>
            <p:ph type="ftr" sz="quarter" idx="11"/>
          </p:nvPr>
        </p:nvSpPr>
        <p:spPr/>
        <p:txBody>
          <a:bodyPr/>
          <a:lstStyle/>
          <a:p>
            <a:endParaRPr lang="en-US" sz="1000" dirty="0"/>
          </a:p>
        </p:txBody>
      </p:sp>
      <p:sp>
        <p:nvSpPr>
          <p:cNvPr id="6" name="Slide Number Placeholder 5"/>
          <p:cNvSpPr>
            <a:spLocks noGrp="1"/>
          </p:cNvSpPr>
          <p:nvPr>
            <p:ph type="sldNum" sz="quarter" idx="12"/>
          </p:nvPr>
        </p:nvSpPr>
        <p:spPr/>
        <p:txBody>
          <a:bodyPr/>
          <a:lstStyle/>
          <a:p>
            <a:fld id="{CB1E4CB7-CB13-4810-BF18-BE31AFC64F93}" type="slidenum">
              <a:rPr lang="en-US" smtClean="0"/>
              <a:pPr/>
              <a:t>‹N›</a:t>
            </a:fld>
            <a:endParaRPr lang="en-US" sz="1000"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52380893"/>
      </p:ext>
    </p:extLst>
  </p:cSld>
  <p:clrMapOvr>
    <a:masterClrMapping/>
  </p:clrMapOvr>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pPr algn="r"/>
            <a:fld id="{86F6F693-316C-4A63-A636-7C2DCF546573}" type="datetime1">
              <a:rPr lang="en-US" smtClean="0"/>
              <a:t>3/10/2023</a:t>
            </a:fld>
            <a:endParaRPr lang="en-US" dirty="0"/>
          </a:p>
        </p:txBody>
      </p:sp>
      <p:sp>
        <p:nvSpPr>
          <p:cNvPr id="5" name="Footer Placeholder 4"/>
          <p:cNvSpPr>
            <a:spLocks noGrp="1"/>
          </p:cNvSpPr>
          <p:nvPr>
            <p:ph type="ftr" sz="quarter" idx="11"/>
          </p:nvPr>
        </p:nvSpPr>
        <p:spPr/>
        <p:txBody>
          <a:bodyPr/>
          <a:lstStyle/>
          <a:p>
            <a:endParaRPr lang="en-US" sz="1000" dirty="0"/>
          </a:p>
        </p:txBody>
      </p:sp>
      <p:sp>
        <p:nvSpPr>
          <p:cNvPr id="6" name="Slide Number Placeholder 5"/>
          <p:cNvSpPr>
            <a:spLocks noGrp="1"/>
          </p:cNvSpPr>
          <p:nvPr>
            <p:ph type="sldNum" sz="quarter" idx="12"/>
          </p:nvPr>
        </p:nvSpPr>
        <p:spPr/>
        <p:txBody>
          <a:bodyPr/>
          <a:lstStyle/>
          <a:p>
            <a:fld id="{CB1E4CB7-CB13-4810-BF18-BE31AFC64F93}" type="slidenum">
              <a:rPr lang="en-US" smtClean="0"/>
              <a:pPr/>
              <a:t>‹N›</a:t>
            </a:fld>
            <a:endParaRPr lang="en-US" sz="1000" dirty="0"/>
          </a:p>
        </p:txBody>
      </p:sp>
    </p:spTree>
    <p:extLst>
      <p:ext uri="{BB962C8B-B14F-4D97-AF65-F5344CB8AC3E}">
        <p14:creationId xmlns:p14="http://schemas.microsoft.com/office/powerpoint/2010/main" val="2557207114"/>
      </p:ext>
    </p:extLst>
  </p:cSld>
  <p:clrMapOvr>
    <a:masterClrMapping/>
  </p:clrMapOvr>
  <p:hf sldNum="0"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23D70E72-56ED-47BA-AA08-48893FDBC83E}" type="datetime1">
              <a:rPr lang="en-US" smtClean="0"/>
              <a:t>3/10/2023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E4CB7-CB13-4810-BF18-BE31AFC64F93}" type="slidenum">
              <a:rPr lang="en-US" smtClean="0"/>
              <a:t>‹N›</a:t>
            </a:fld>
            <a:endParaRPr lang="en-US"/>
          </a:p>
        </p:txBody>
      </p:sp>
    </p:spTree>
    <p:extLst>
      <p:ext uri="{BB962C8B-B14F-4D97-AF65-F5344CB8AC3E}">
        <p14:creationId xmlns:p14="http://schemas.microsoft.com/office/powerpoint/2010/main" val="9137638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pPr algn="r"/>
            <a:fld id="{86F6F693-316C-4A63-A636-7C2DCF546573}" type="datetime1">
              <a:rPr lang="en-US" smtClean="0"/>
              <a:t>3/10/2023</a:t>
            </a:fld>
            <a:endParaRPr lang="en-US" dirty="0"/>
          </a:p>
        </p:txBody>
      </p:sp>
      <p:sp>
        <p:nvSpPr>
          <p:cNvPr id="5" name="Footer Placeholder 4"/>
          <p:cNvSpPr>
            <a:spLocks noGrp="1"/>
          </p:cNvSpPr>
          <p:nvPr>
            <p:ph type="ftr" sz="quarter" idx="11"/>
          </p:nvPr>
        </p:nvSpPr>
        <p:spPr/>
        <p:txBody>
          <a:bodyPr/>
          <a:lstStyle/>
          <a:p>
            <a:endParaRPr lang="en-US" sz="1000" dirty="0"/>
          </a:p>
        </p:txBody>
      </p:sp>
      <p:sp>
        <p:nvSpPr>
          <p:cNvPr id="6" name="Slide Number Placeholder 5"/>
          <p:cNvSpPr>
            <a:spLocks noGrp="1"/>
          </p:cNvSpPr>
          <p:nvPr>
            <p:ph type="sldNum" sz="quarter" idx="12"/>
          </p:nvPr>
        </p:nvSpPr>
        <p:spPr/>
        <p:txBody>
          <a:bodyPr/>
          <a:lstStyle/>
          <a:p>
            <a:fld id="{CB1E4CB7-CB13-4810-BF18-BE31AFC64F93}" type="slidenum">
              <a:rPr lang="en-US" smtClean="0"/>
              <a:pPr/>
              <a:t>‹N›</a:t>
            </a:fld>
            <a:endParaRPr lang="en-US" sz="1000" dirty="0"/>
          </a:p>
        </p:txBody>
      </p:sp>
    </p:spTree>
    <p:extLst>
      <p:ext uri="{BB962C8B-B14F-4D97-AF65-F5344CB8AC3E}">
        <p14:creationId xmlns:p14="http://schemas.microsoft.com/office/powerpoint/2010/main" val="77374564"/>
      </p:ext>
    </p:extLst>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886A192-A616-4DDD-9476-E62A4EC2AD8C}" type="datetime1">
              <a:rPr lang="en-US" smtClean="0"/>
              <a:t>3/10/2023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B1E4CB7-CB13-4810-BF18-BE31AFC64F93}" type="slidenum">
              <a:rPr lang="en-US" smtClean="0"/>
              <a:t>‹N›</a:t>
            </a:fld>
            <a:endParaRPr lang="en-US"/>
          </a:p>
        </p:txBody>
      </p:sp>
    </p:spTree>
    <p:extLst>
      <p:ext uri="{BB962C8B-B14F-4D97-AF65-F5344CB8AC3E}">
        <p14:creationId xmlns:p14="http://schemas.microsoft.com/office/powerpoint/2010/main" val="2947085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0423807-D6C6-4420-B241-D5F1819CB741}" type="datetime1">
              <a:rPr lang="en-US" smtClean="0"/>
              <a:t>3/10/2023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E4CB7-CB13-4810-BF18-BE31AFC64F93}" type="slidenum">
              <a:rPr lang="en-US" smtClean="0"/>
              <a:t>‹N›</a:t>
            </a:fld>
            <a:endParaRPr lang="en-US"/>
          </a:p>
        </p:txBody>
      </p:sp>
    </p:spTree>
    <p:extLst>
      <p:ext uri="{BB962C8B-B14F-4D97-AF65-F5344CB8AC3E}">
        <p14:creationId xmlns:p14="http://schemas.microsoft.com/office/powerpoint/2010/main" val="2303703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CEDC9B31-0DCE-4281-B3A5-2156477A687C}" type="datetime1">
              <a:rPr lang="en-US" smtClean="0"/>
              <a:t>3/10/2023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B1E4CB7-CB13-4810-BF18-BE31AFC64F93}" type="slidenum">
              <a:rPr lang="en-US" smtClean="0"/>
              <a:t>‹N›</a:t>
            </a:fld>
            <a:endParaRPr lang="en-US" dirty="0"/>
          </a:p>
        </p:txBody>
      </p:sp>
    </p:spTree>
    <p:extLst>
      <p:ext uri="{BB962C8B-B14F-4D97-AF65-F5344CB8AC3E}">
        <p14:creationId xmlns:p14="http://schemas.microsoft.com/office/powerpoint/2010/main" val="3134758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884B82E1-0E55-4E53-8445-15769EB3113B}" type="datetime1">
              <a:rPr lang="en-US" smtClean="0"/>
              <a:t>3/10/2023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1E4CB7-CB13-4810-BF18-BE31AFC64F93}" type="slidenum">
              <a:rPr lang="en-US" smtClean="0"/>
              <a:t>‹N›</a:t>
            </a:fld>
            <a:endParaRPr lang="en-US"/>
          </a:p>
        </p:txBody>
      </p:sp>
    </p:spTree>
    <p:extLst>
      <p:ext uri="{BB962C8B-B14F-4D97-AF65-F5344CB8AC3E}">
        <p14:creationId xmlns:p14="http://schemas.microsoft.com/office/powerpoint/2010/main" val="1669537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D131DD73-B27F-4E69-96C2-0329802BE871}" type="datetime1">
              <a:rPr lang="en-US" smtClean="0"/>
              <a:t>3/10/2023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1E4CB7-CB13-4810-BF18-BE31AFC64F93}" type="slidenum">
              <a:rPr lang="en-US" smtClean="0"/>
              <a:t>‹N›</a:t>
            </a:fld>
            <a:endParaRPr lang="en-US"/>
          </a:p>
        </p:txBody>
      </p:sp>
    </p:spTree>
    <p:extLst>
      <p:ext uri="{BB962C8B-B14F-4D97-AF65-F5344CB8AC3E}">
        <p14:creationId xmlns:p14="http://schemas.microsoft.com/office/powerpoint/2010/main" val="164066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021FC4-5772-4831-B2D8-D107CD587B50}" type="datetime1">
              <a:rPr lang="en-US" smtClean="0"/>
              <a:t>3/10/2023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1E4CB7-CB13-4810-BF18-BE31AFC64F93}" type="slidenum">
              <a:rPr lang="en-US" smtClean="0"/>
              <a:t>‹N›</a:t>
            </a:fld>
            <a:endParaRPr lang="en-US"/>
          </a:p>
        </p:txBody>
      </p:sp>
    </p:spTree>
    <p:extLst>
      <p:ext uri="{BB962C8B-B14F-4D97-AF65-F5344CB8AC3E}">
        <p14:creationId xmlns:p14="http://schemas.microsoft.com/office/powerpoint/2010/main" val="27095041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05A95897-6BE5-457E-A3C2-0D043459B7E3}" type="datetime1">
              <a:rPr lang="en-US" smtClean="0"/>
              <a:t>3/10/2023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1E4CB7-CB13-4810-BF18-BE31AFC64F93}" type="slidenum">
              <a:rPr lang="en-US" smtClean="0"/>
              <a:t>‹N›</a:t>
            </a:fld>
            <a:endParaRPr lang="en-US"/>
          </a:p>
        </p:txBody>
      </p:sp>
    </p:spTree>
    <p:extLst>
      <p:ext uri="{BB962C8B-B14F-4D97-AF65-F5344CB8AC3E}">
        <p14:creationId xmlns:p14="http://schemas.microsoft.com/office/powerpoint/2010/main" val="300418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1E4CB7-CB13-4810-BF18-BE31AFC64F93}" type="slidenum">
              <a:rPr lang="en-US" smtClean="0"/>
              <a:t>‹N›</a:t>
            </a:fld>
            <a:endParaRPr lang="en-US"/>
          </a:p>
        </p:txBody>
      </p:sp>
      <p:sp>
        <p:nvSpPr>
          <p:cNvPr id="5" name="Date Placeholder 4"/>
          <p:cNvSpPr>
            <a:spLocks noGrp="1"/>
          </p:cNvSpPr>
          <p:nvPr>
            <p:ph type="dt" sz="half" idx="10"/>
          </p:nvPr>
        </p:nvSpPr>
        <p:spPr/>
        <p:txBody>
          <a:bodyPr/>
          <a:lstStyle/>
          <a:p>
            <a:fld id="{F1FA7952-842E-4270-A384-782F9070142B}" type="datetime1">
              <a:rPr lang="en-US" smtClean="0"/>
              <a:t>3/10/2023</a:t>
            </a:fld>
            <a:endParaRPr lang="en-US"/>
          </a:p>
        </p:txBody>
      </p:sp>
    </p:spTree>
    <p:extLst>
      <p:ext uri="{BB962C8B-B14F-4D97-AF65-F5344CB8AC3E}">
        <p14:creationId xmlns:p14="http://schemas.microsoft.com/office/powerpoint/2010/main" val="4183800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lgn="r"/>
            <a:fld id="{86F6F693-316C-4A63-A636-7C2DCF546573}" type="datetime1">
              <a:rPr lang="en-US" smtClean="0"/>
              <a:t>3/10/2023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sz="1000"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B1E4CB7-CB13-4810-BF18-BE31AFC64F93}" type="slidenum">
              <a:rPr lang="en-US" smtClean="0"/>
              <a:pPr/>
              <a:t>‹N›</a:t>
            </a:fld>
            <a:endParaRPr lang="en-US" sz="1000" dirty="0"/>
          </a:p>
        </p:txBody>
      </p:sp>
    </p:spTree>
    <p:extLst>
      <p:ext uri="{BB962C8B-B14F-4D97-AF65-F5344CB8AC3E}">
        <p14:creationId xmlns:p14="http://schemas.microsoft.com/office/powerpoint/2010/main" val="2793646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hf sldNum="0"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3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91A684C-1619-47B3-A71B-332D01ADCB2E}"/>
              </a:ext>
            </a:extLst>
          </p:cNvPr>
          <p:cNvSpPr>
            <a:spLocks noGrp="1"/>
          </p:cNvSpPr>
          <p:nvPr>
            <p:ph type="ctrTitle"/>
          </p:nvPr>
        </p:nvSpPr>
        <p:spPr>
          <a:xfrm>
            <a:off x="975360" y="957942"/>
            <a:ext cx="8385729" cy="3370217"/>
          </a:xfrm>
        </p:spPr>
        <p:txBody>
          <a:bodyPr/>
          <a:lstStyle/>
          <a:p>
            <a:pPr algn="l">
              <a:spcBef>
                <a:spcPts val="1200"/>
              </a:spcBef>
            </a:pPr>
            <a:r>
              <a:rPr kumimoji="0" lang="it-IT" sz="4400" b="0" i="0" u="none" strike="noStrike" kern="1200" cap="none" spc="0" normalizeH="0" baseline="0" noProof="0" dirty="0">
                <a:ln>
                  <a:noFill/>
                </a:ln>
                <a:solidFill>
                  <a:srgbClr val="5FCBEF"/>
                </a:solidFill>
                <a:effectLst/>
                <a:uLnTx/>
                <a:uFillTx/>
                <a:latin typeface="Trebuchet MS" panose="020B0603020202020204"/>
                <a:ea typeface="+mj-ea"/>
                <a:cs typeface="+mj-cs"/>
              </a:rPr>
              <a:t>Gli istituti professionali di </a:t>
            </a:r>
            <a:br>
              <a:rPr kumimoji="0" lang="it-IT" sz="4400" b="0" i="0" u="none" strike="noStrike" kern="1200" cap="none" spc="0" normalizeH="0" baseline="0" noProof="0" dirty="0">
                <a:ln>
                  <a:noFill/>
                </a:ln>
                <a:solidFill>
                  <a:srgbClr val="5FCBEF"/>
                </a:solidFill>
                <a:effectLst/>
                <a:uLnTx/>
                <a:uFillTx/>
                <a:latin typeface="Trebuchet MS" panose="020B0603020202020204"/>
                <a:ea typeface="+mj-ea"/>
                <a:cs typeface="+mj-cs"/>
              </a:rPr>
            </a:br>
            <a:r>
              <a:rPr kumimoji="0" lang="it-IT" sz="4400" b="0" i="0" u="none" strike="noStrike" kern="1200" cap="none" spc="0" normalizeH="0" baseline="0" noProof="0" dirty="0">
                <a:ln>
                  <a:noFill/>
                </a:ln>
                <a:solidFill>
                  <a:srgbClr val="5FCBEF"/>
                </a:solidFill>
                <a:effectLst/>
                <a:uLnTx/>
                <a:uFillTx/>
                <a:latin typeface="Trebuchet MS" panose="020B0603020202020204"/>
                <a:ea typeface="+mj-ea"/>
                <a:cs typeface="+mj-cs"/>
              </a:rPr>
              <a:t>nuovo ordinamento: dai percorsi per competenze alla seconda prova dell’esame di Stato</a:t>
            </a:r>
            <a:br>
              <a:rPr kumimoji="0" lang="it-IT" sz="4400" b="0" i="0" u="none" strike="noStrike" kern="1200" cap="none" spc="0" normalizeH="0" baseline="0" noProof="0" dirty="0">
                <a:ln>
                  <a:noFill/>
                </a:ln>
                <a:solidFill>
                  <a:srgbClr val="5FCBEF"/>
                </a:solidFill>
                <a:effectLst/>
                <a:uLnTx/>
                <a:uFillTx/>
                <a:latin typeface="Trebuchet MS" panose="020B0603020202020204"/>
                <a:ea typeface="+mj-ea"/>
                <a:cs typeface="+mj-cs"/>
              </a:rPr>
            </a:br>
            <a:r>
              <a:rPr kumimoji="0" lang="it-IT" sz="2800" b="0" i="0" u="none" strike="noStrike" kern="1200" cap="none" spc="0" normalizeH="0" baseline="0" noProof="0" dirty="0">
                <a:ln>
                  <a:noFill/>
                </a:ln>
                <a:solidFill>
                  <a:srgbClr val="5FCBEF"/>
                </a:solidFill>
                <a:effectLst/>
                <a:uLnTx/>
                <a:uFillTx/>
                <a:latin typeface="Trebuchet MS" panose="020B0603020202020204"/>
                <a:ea typeface="+mj-ea"/>
                <a:cs typeface="+mj-cs"/>
              </a:rPr>
              <a:t>Indirizzo Enogastronomia e ospitalità alberghiera</a:t>
            </a:r>
            <a:endParaRPr lang="it-IT" dirty="0"/>
          </a:p>
        </p:txBody>
      </p:sp>
      <p:sp>
        <p:nvSpPr>
          <p:cNvPr id="6" name="Sottotitolo 5">
            <a:extLst>
              <a:ext uri="{FF2B5EF4-FFF2-40B4-BE49-F238E27FC236}">
                <a16:creationId xmlns:a16="http://schemas.microsoft.com/office/drawing/2014/main" id="{B4F01E1F-49D1-4870-B537-798C61308404}"/>
              </a:ext>
            </a:extLst>
          </p:cNvPr>
          <p:cNvSpPr>
            <a:spLocks noGrp="1"/>
          </p:cNvSpPr>
          <p:nvPr>
            <p:ph type="subTitle" idx="1"/>
          </p:nvPr>
        </p:nvSpPr>
        <p:spPr>
          <a:xfrm>
            <a:off x="975360" y="4589418"/>
            <a:ext cx="8298643" cy="966652"/>
          </a:xfrm>
        </p:spPr>
        <p:txBody>
          <a:bodyPr>
            <a:normAutofit lnSpcReduction="10000"/>
          </a:bodyPr>
          <a:lstStyle/>
          <a:p>
            <a:pPr>
              <a:spcBef>
                <a:spcPts val="400"/>
              </a:spcBef>
            </a:pPr>
            <a:r>
              <a:rPr lang="it-IT" dirty="0">
                <a:solidFill>
                  <a:schemeClr val="tx1"/>
                </a:solidFill>
              </a:rPr>
              <a:t>Dott.ssa Flaminia Giorda – </a:t>
            </a:r>
          </a:p>
          <a:p>
            <a:pPr>
              <a:spcBef>
                <a:spcPts val="400"/>
              </a:spcBef>
            </a:pPr>
            <a:r>
              <a:rPr lang="it-IT" dirty="0">
                <a:solidFill>
                  <a:schemeClr val="tx1"/>
                </a:solidFill>
              </a:rPr>
              <a:t>Coordinatrice della Struttura tecnica Esami di Stato</a:t>
            </a:r>
          </a:p>
          <a:p>
            <a:pPr>
              <a:spcBef>
                <a:spcPts val="400"/>
              </a:spcBef>
            </a:pPr>
            <a:r>
              <a:rPr lang="it-IT" dirty="0">
                <a:solidFill>
                  <a:schemeClr val="tx1"/>
                </a:solidFill>
              </a:rPr>
              <a:t>Ministero dell’Istruzione e del Merito</a:t>
            </a:r>
          </a:p>
          <a:p>
            <a:endParaRPr lang="it-IT" dirty="0"/>
          </a:p>
        </p:txBody>
      </p:sp>
      <p:pic>
        <p:nvPicPr>
          <p:cNvPr id="5" name="Immagine 4">
            <a:extLst>
              <a:ext uri="{FF2B5EF4-FFF2-40B4-BE49-F238E27FC236}">
                <a16:creationId xmlns:a16="http://schemas.microsoft.com/office/drawing/2014/main" id="{553D4956-0539-46FE-9F88-96AA2C880F61}"/>
              </a:ext>
            </a:extLst>
          </p:cNvPr>
          <p:cNvPicPr/>
          <p:nvPr/>
        </p:nvPicPr>
        <p:blipFill>
          <a:blip r:embed="rId2">
            <a:extLst>
              <a:ext uri="{28A0092B-C50C-407E-A947-70E740481C1C}">
                <a14:useLocalDpi xmlns:a14="http://schemas.microsoft.com/office/drawing/2010/main" val="0"/>
              </a:ext>
            </a:extLst>
          </a:blip>
          <a:srcRect/>
          <a:stretch/>
        </p:blipFill>
        <p:spPr bwMode="auto">
          <a:xfrm>
            <a:off x="10201215" y="6011586"/>
            <a:ext cx="1212461" cy="443446"/>
          </a:xfrm>
          <a:prstGeom prst="rect">
            <a:avLst/>
          </a:prstGeom>
          <a:noFill/>
          <a:ln>
            <a:noFill/>
          </a:ln>
        </p:spPr>
      </p:pic>
      <p:sp>
        <p:nvSpPr>
          <p:cNvPr id="7" name="CasellaDiTesto 6">
            <a:extLst>
              <a:ext uri="{FF2B5EF4-FFF2-40B4-BE49-F238E27FC236}">
                <a16:creationId xmlns:a16="http://schemas.microsoft.com/office/drawing/2014/main" id="{D3F2EC47-13AA-4A4E-A661-1C20318C65B7}"/>
              </a:ext>
            </a:extLst>
          </p:cNvPr>
          <p:cNvSpPr txBox="1"/>
          <p:nvPr/>
        </p:nvSpPr>
        <p:spPr>
          <a:xfrm>
            <a:off x="1184366" y="5817329"/>
            <a:ext cx="2368731" cy="369332"/>
          </a:xfrm>
          <a:prstGeom prst="rect">
            <a:avLst/>
          </a:prstGeom>
          <a:noFill/>
        </p:spPr>
        <p:txBody>
          <a:bodyPr wrap="square" rtlCol="0">
            <a:spAutoFit/>
          </a:bodyPr>
          <a:lstStyle/>
          <a:p>
            <a:r>
              <a:rPr lang="it-IT" dirty="0"/>
              <a:t>13 marzo 2023</a:t>
            </a:r>
          </a:p>
        </p:txBody>
      </p:sp>
    </p:spTree>
    <p:extLst>
      <p:ext uri="{BB962C8B-B14F-4D97-AF65-F5344CB8AC3E}">
        <p14:creationId xmlns:p14="http://schemas.microsoft.com/office/powerpoint/2010/main" val="32994185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91A684C-1619-47B3-A71B-332D01ADCB2E}"/>
              </a:ext>
            </a:extLst>
          </p:cNvPr>
          <p:cNvSpPr>
            <a:spLocks noGrp="1"/>
          </p:cNvSpPr>
          <p:nvPr>
            <p:ph type="ctrTitle"/>
          </p:nvPr>
        </p:nvSpPr>
        <p:spPr>
          <a:xfrm>
            <a:off x="679268" y="1524000"/>
            <a:ext cx="8987245" cy="4127862"/>
          </a:xfrm>
        </p:spPr>
        <p:txBody>
          <a:bodyPr/>
          <a:lstStyle/>
          <a:p>
            <a:pPr algn="l"/>
            <a:r>
              <a:rPr kumimoji="0" lang="it-IT" sz="4400" b="0" i="0" u="none" strike="noStrike" kern="1200" cap="none" spc="0" normalizeH="0" baseline="0" noProof="0" dirty="0">
                <a:ln>
                  <a:noFill/>
                </a:ln>
                <a:solidFill>
                  <a:srgbClr val="5FCBEF"/>
                </a:solidFill>
                <a:effectLst/>
                <a:uLnTx/>
                <a:uFillTx/>
                <a:latin typeface="Trebuchet MS" panose="020B0603020202020204"/>
                <a:ea typeface="+mj-ea"/>
                <a:cs typeface="+mj-cs"/>
              </a:rPr>
              <a:t>L’impatto del nuovo ordinamento sull’esame di Stato</a:t>
            </a:r>
            <a:br>
              <a:rPr kumimoji="0" lang="it-IT" sz="4400" b="0" i="0" u="none" strike="noStrike" kern="1200" cap="none" spc="0" normalizeH="0" baseline="0" noProof="0" dirty="0">
                <a:ln>
                  <a:noFill/>
                </a:ln>
                <a:solidFill>
                  <a:srgbClr val="5FCBEF"/>
                </a:solidFill>
                <a:effectLst/>
                <a:uLnTx/>
                <a:uFillTx/>
                <a:latin typeface="Trebuchet MS" panose="020B0603020202020204"/>
                <a:ea typeface="+mj-ea"/>
                <a:cs typeface="+mj-cs"/>
              </a:rPr>
            </a:br>
            <a:br>
              <a:rPr kumimoji="0" lang="it-IT" sz="4400" b="0" i="0" u="none" strike="noStrike" kern="1200" cap="none" spc="0" normalizeH="0" baseline="0" noProof="0" dirty="0">
                <a:ln>
                  <a:noFill/>
                </a:ln>
                <a:solidFill>
                  <a:srgbClr val="5FCBEF"/>
                </a:solidFill>
                <a:effectLst/>
                <a:uLnTx/>
                <a:uFillTx/>
                <a:latin typeface="Trebuchet MS" panose="020B0603020202020204"/>
                <a:ea typeface="+mj-ea"/>
                <a:cs typeface="+mj-cs"/>
              </a:rPr>
            </a:br>
            <a:r>
              <a:rPr kumimoji="0" lang="it-IT" sz="3200" b="0" i="0" u="none" strike="noStrike" kern="1200" cap="none" spc="0" normalizeH="0" baseline="0" noProof="0" dirty="0">
                <a:ln>
                  <a:noFill/>
                </a:ln>
                <a:solidFill>
                  <a:srgbClr val="5FCBEF"/>
                </a:solidFill>
                <a:effectLst/>
                <a:uLnTx/>
                <a:uFillTx/>
                <a:latin typeface="Trebuchet MS" panose="020B0603020202020204"/>
                <a:ea typeface="+mj-ea"/>
                <a:cs typeface="+mj-cs"/>
              </a:rPr>
              <a:t>decreto ministeriale n. 164 del 15 giugno 2022</a:t>
            </a:r>
            <a:br>
              <a:rPr kumimoji="0" lang="it-IT" sz="3200" b="0" i="0" u="none" strike="noStrike" kern="1200" cap="none" spc="0" normalizeH="0" baseline="0" noProof="0" dirty="0">
                <a:ln>
                  <a:noFill/>
                </a:ln>
                <a:solidFill>
                  <a:srgbClr val="5FCBEF"/>
                </a:solidFill>
                <a:effectLst/>
                <a:uLnTx/>
                <a:uFillTx/>
                <a:latin typeface="Trebuchet MS" panose="020B0603020202020204"/>
                <a:ea typeface="+mj-ea"/>
                <a:cs typeface="+mj-cs"/>
              </a:rPr>
            </a:br>
            <a:r>
              <a:rPr kumimoji="0" lang="it-IT" sz="3200" b="0" i="0" u="none" strike="noStrike" kern="1200" cap="none" spc="0" normalizeH="0" baseline="0" noProof="0" dirty="0">
                <a:ln>
                  <a:noFill/>
                </a:ln>
                <a:solidFill>
                  <a:srgbClr val="5FCBEF"/>
                </a:solidFill>
                <a:effectLst/>
                <a:uLnTx/>
                <a:uFillTx/>
                <a:latin typeface="Trebuchet MS" panose="020B0603020202020204"/>
                <a:ea typeface="+mj-ea"/>
                <a:cs typeface="+mj-cs"/>
              </a:rPr>
              <a:t>nota DGOSVI 23988 del 19 settembre 2022</a:t>
            </a:r>
            <a:br>
              <a:rPr kumimoji="0" lang="it-IT" sz="3200" b="0" i="0" u="none" strike="noStrike" kern="1200" cap="none" spc="0" normalizeH="0" baseline="0" noProof="0" dirty="0">
                <a:ln>
                  <a:noFill/>
                </a:ln>
                <a:solidFill>
                  <a:srgbClr val="5FCBEF"/>
                </a:solidFill>
                <a:effectLst/>
                <a:uLnTx/>
                <a:uFillTx/>
                <a:latin typeface="Trebuchet MS" panose="020B0603020202020204"/>
                <a:ea typeface="+mj-ea"/>
                <a:cs typeface="+mj-cs"/>
              </a:rPr>
            </a:br>
            <a:r>
              <a:rPr kumimoji="0" lang="it-IT" sz="3200" b="0" i="0" u="none" strike="noStrike" kern="1200" cap="none" spc="0" normalizeH="0" baseline="0" noProof="0" dirty="0">
                <a:ln>
                  <a:noFill/>
                </a:ln>
                <a:solidFill>
                  <a:srgbClr val="5FCBEF"/>
                </a:solidFill>
                <a:effectLst/>
                <a:uLnTx/>
                <a:uFillTx/>
                <a:latin typeface="Trebuchet MS" panose="020B0603020202020204"/>
                <a:ea typeface="+mj-ea"/>
                <a:cs typeface="+mj-cs"/>
              </a:rPr>
              <a:t>decreto ministeriale n. 11 del 25 gennaio 2023</a:t>
            </a:r>
            <a:br>
              <a:rPr kumimoji="0" lang="it-IT" sz="3200" b="0" i="0" u="none" strike="noStrike" kern="1200" cap="none" spc="0" normalizeH="0" baseline="0" noProof="0" dirty="0">
                <a:ln>
                  <a:noFill/>
                </a:ln>
                <a:solidFill>
                  <a:srgbClr val="5FCBEF"/>
                </a:solidFill>
                <a:effectLst/>
                <a:uLnTx/>
                <a:uFillTx/>
                <a:latin typeface="Trebuchet MS" panose="020B0603020202020204"/>
                <a:ea typeface="+mj-ea"/>
                <a:cs typeface="+mj-cs"/>
              </a:rPr>
            </a:br>
            <a:r>
              <a:rPr lang="it-IT" sz="3200" dirty="0">
                <a:solidFill>
                  <a:srgbClr val="5FCBEF"/>
                </a:solidFill>
                <a:latin typeface="Trebuchet MS" panose="020B0603020202020204"/>
              </a:rPr>
              <a:t>ordinanza ministeriale n. 45 del 9 marzo 2023 </a:t>
            </a:r>
          </a:p>
        </p:txBody>
      </p:sp>
      <p:pic>
        <p:nvPicPr>
          <p:cNvPr id="5" name="Immagine 4">
            <a:extLst>
              <a:ext uri="{FF2B5EF4-FFF2-40B4-BE49-F238E27FC236}">
                <a16:creationId xmlns:a16="http://schemas.microsoft.com/office/drawing/2014/main" id="{553D4956-0539-46FE-9F88-96AA2C880F61}"/>
              </a:ext>
            </a:extLst>
          </p:cNvPr>
          <p:cNvPicPr/>
          <p:nvPr/>
        </p:nvPicPr>
        <p:blipFill>
          <a:blip r:embed="rId2">
            <a:extLst>
              <a:ext uri="{28A0092B-C50C-407E-A947-70E740481C1C}">
                <a14:useLocalDpi xmlns:a14="http://schemas.microsoft.com/office/drawing/2010/main" val="0"/>
              </a:ext>
            </a:extLst>
          </a:blip>
          <a:srcRect/>
          <a:stretch/>
        </p:blipFill>
        <p:spPr bwMode="auto">
          <a:xfrm>
            <a:off x="10201215" y="6011586"/>
            <a:ext cx="1212461" cy="443446"/>
          </a:xfrm>
          <a:prstGeom prst="rect">
            <a:avLst/>
          </a:prstGeom>
          <a:noFill/>
          <a:ln>
            <a:noFill/>
          </a:ln>
        </p:spPr>
      </p:pic>
    </p:spTree>
    <p:extLst>
      <p:ext uri="{BB962C8B-B14F-4D97-AF65-F5344CB8AC3E}">
        <p14:creationId xmlns:p14="http://schemas.microsoft.com/office/powerpoint/2010/main" val="1190830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303166-2558-4DF4-8CC2-4B4849F12B9D}"/>
              </a:ext>
            </a:extLst>
          </p:cNvPr>
          <p:cNvSpPr>
            <a:spLocks noGrp="1"/>
          </p:cNvSpPr>
          <p:nvPr>
            <p:ph type="title"/>
          </p:nvPr>
        </p:nvSpPr>
        <p:spPr>
          <a:xfrm>
            <a:off x="677334" y="609600"/>
            <a:ext cx="8596668" cy="992777"/>
          </a:xfrm>
        </p:spPr>
        <p:txBody>
          <a:bodyPr>
            <a:normAutofit fontScale="90000"/>
          </a:bodyPr>
          <a:lstStyle/>
          <a:p>
            <a:r>
              <a:rPr lang="it-IT" dirty="0"/>
              <a:t>La seconda prova dei professionali - da dove partiamo</a:t>
            </a:r>
          </a:p>
        </p:txBody>
      </p:sp>
      <p:sp>
        <p:nvSpPr>
          <p:cNvPr id="3" name="Segnaposto contenuto 2">
            <a:extLst>
              <a:ext uri="{FF2B5EF4-FFF2-40B4-BE49-F238E27FC236}">
                <a16:creationId xmlns:a16="http://schemas.microsoft.com/office/drawing/2014/main" id="{8D5FD155-C490-4C35-A286-AC7894E8EAFB}"/>
              </a:ext>
            </a:extLst>
          </p:cNvPr>
          <p:cNvSpPr>
            <a:spLocks noGrp="1"/>
          </p:cNvSpPr>
          <p:nvPr>
            <p:ph idx="1"/>
          </p:nvPr>
        </p:nvSpPr>
        <p:spPr>
          <a:xfrm>
            <a:off x="677334" y="1985553"/>
            <a:ext cx="8596668" cy="4055809"/>
          </a:xfrm>
        </p:spPr>
        <p:txBody>
          <a:bodyPr>
            <a:normAutofit lnSpcReduction="10000"/>
          </a:bodyPr>
          <a:lstStyle/>
          <a:p>
            <a:pPr marL="0" indent="0">
              <a:buNone/>
            </a:pPr>
            <a:r>
              <a:rPr lang="it-IT" dirty="0">
                <a:solidFill>
                  <a:schemeClr val="tx1"/>
                </a:solidFill>
              </a:rPr>
              <a:t>D. Lgs. 62/2017, articolo 17 comma 8: «Nei percorsi dell'istruzione professionale la seconda prova ha carattere pratico ed è tesa ad accertare le competenze professionali acquisite dal candidato. Una parte della prova è predisposta dalla commissione d’esame in coerenza con le specificità del Piano dell'offerta formativa dell'istituzione scolastica». Questa disposizione non è stata modificata ma va interpretata in relazione al mutato quadro normativo del nuovo ordinamento, come vedremo in seguito. </a:t>
            </a:r>
          </a:p>
          <a:p>
            <a:pPr marL="0" indent="0">
              <a:buNone/>
            </a:pPr>
            <a:r>
              <a:rPr lang="it-IT" sz="2400" dirty="0">
                <a:solidFill>
                  <a:schemeClr val="accent1"/>
                </a:solidFill>
                <a:latin typeface="+mj-lt"/>
                <a:ea typeface="+mj-ea"/>
                <a:cs typeface="+mj-cs"/>
              </a:rPr>
              <a:t>Nell’esame del previgente ordinamento, e ancora quest’anno nei percorsi dell’Istruzione degli adulti:</a:t>
            </a:r>
          </a:p>
          <a:p>
            <a:pPr>
              <a:buFont typeface="Wingdings" panose="05000000000000000000" pitchFamily="2" charset="2"/>
              <a:buChar char="Ø"/>
            </a:pPr>
            <a:r>
              <a:rPr lang="it-IT" dirty="0">
                <a:solidFill>
                  <a:schemeClr val="tx1"/>
                </a:solidFill>
              </a:rPr>
              <a:t>Il Ministero individua la/le disciplina/e oggetto di seconda prova tra quelle caratterizzanti (che erano state identificate dal dm 10/2015).</a:t>
            </a:r>
          </a:p>
          <a:p>
            <a:pPr>
              <a:buFont typeface="Wingdings" panose="05000000000000000000" pitchFamily="2" charset="2"/>
              <a:buChar char="Ø"/>
            </a:pPr>
            <a:r>
              <a:rPr lang="it-IT" dirty="0">
                <a:solidFill>
                  <a:schemeClr val="tx1"/>
                </a:solidFill>
              </a:rPr>
              <a:t>Nei quadri di riferimento adottati con dm 769/2018 sono contenuti i nuclei tematici fondamentali per ciascuna disciplina caratterizzante</a:t>
            </a:r>
            <a:r>
              <a:rPr lang="it-IT" dirty="0"/>
              <a:t>.</a:t>
            </a:r>
          </a:p>
          <a:p>
            <a:pPr marL="0" indent="0">
              <a:buNone/>
            </a:pPr>
            <a:endParaRPr lang="it-IT" dirty="0"/>
          </a:p>
        </p:txBody>
      </p:sp>
      <p:pic>
        <p:nvPicPr>
          <p:cNvPr id="5" name="Immagine 4">
            <a:extLst>
              <a:ext uri="{FF2B5EF4-FFF2-40B4-BE49-F238E27FC236}">
                <a16:creationId xmlns:a16="http://schemas.microsoft.com/office/drawing/2014/main" id="{553D4956-0539-46FE-9F88-96AA2C880F61}"/>
              </a:ext>
            </a:extLst>
          </p:cNvPr>
          <p:cNvPicPr/>
          <p:nvPr/>
        </p:nvPicPr>
        <p:blipFill>
          <a:blip r:embed="rId2">
            <a:extLst>
              <a:ext uri="{28A0092B-C50C-407E-A947-70E740481C1C}">
                <a14:useLocalDpi xmlns:a14="http://schemas.microsoft.com/office/drawing/2010/main" val="0"/>
              </a:ext>
            </a:extLst>
          </a:blip>
          <a:srcRect/>
          <a:stretch/>
        </p:blipFill>
        <p:spPr bwMode="auto">
          <a:xfrm>
            <a:off x="10201215" y="6011586"/>
            <a:ext cx="1212461" cy="443446"/>
          </a:xfrm>
          <a:prstGeom prst="rect">
            <a:avLst/>
          </a:prstGeom>
          <a:noFill/>
          <a:ln>
            <a:noFill/>
          </a:ln>
        </p:spPr>
      </p:pic>
    </p:spTree>
    <p:extLst>
      <p:ext uri="{BB962C8B-B14F-4D97-AF65-F5344CB8AC3E}">
        <p14:creationId xmlns:p14="http://schemas.microsoft.com/office/powerpoint/2010/main" val="3742727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303166-2558-4DF4-8CC2-4B4849F12B9D}"/>
              </a:ext>
            </a:extLst>
          </p:cNvPr>
          <p:cNvSpPr>
            <a:spLocks noGrp="1"/>
          </p:cNvSpPr>
          <p:nvPr>
            <p:ph type="title"/>
          </p:nvPr>
        </p:nvSpPr>
        <p:spPr>
          <a:xfrm>
            <a:off x="677334" y="609600"/>
            <a:ext cx="8596668" cy="992777"/>
          </a:xfrm>
        </p:spPr>
        <p:txBody>
          <a:bodyPr>
            <a:normAutofit fontScale="90000"/>
          </a:bodyPr>
          <a:lstStyle/>
          <a:p>
            <a:r>
              <a:rPr lang="it-IT" dirty="0"/>
              <a:t>La seconda prova dei professionali - da dove partiamo</a:t>
            </a:r>
          </a:p>
        </p:txBody>
      </p:sp>
      <p:sp>
        <p:nvSpPr>
          <p:cNvPr id="3" name="Segnaposto contenuto 2">
            <a:extLst>
              <a:ext uri="{FF2B5EF4-FFF2-40B4-BE49-F238E27FC236}">
                <a16:creationId xmlns:a16="http://schemas.microsoft.com/office/drawing/2014/main" id="{8D5FD155-C490-4C35-A286-AC7894E8EAFB}"/>
              </a:ext>
            </a:extLst>
          </p:cNvPr>
          <p:cNvSpPr>
            <a:spLocks noGrp="1"/>
          </p:cNvSpPr>
          <p:nvPr>
            <p:ph idx="1"/>
          </p:nvPr>
        </p:nvSpPr>
        <p:spPr>
          <a:xfrm>
            <a:off x="677334" y="1985553"/>
            <a:ext cx="8596668" cy="4055809"/>
          </a:xfrm>
        </p:spPr>
        <p:txBody>
          <a:bodyPr>
            <a:normAutofit/>
          </a:bodyPr>
          <a:lstStyle/>
          <a:p>
            <a:pPr>
              <a:buFont typeface="Wingdings" panose="05000000000000000000" pitchFamily="2" charset="2"/>
              <a:buChar char="Ø"/>
            </a:pPr>
            <a:r>
              <a:rPr lang="it-IT" dirty="0">
                <a:solidFill>
                  <a:schemeClr val="tx1"/>
                </a:solidFill>
              </a:rPr>
              <a:t>La seconda prova d’esame è costituita da due parti (ferma restando l’unicità della prova): la prima è predisposta dal Ministero mentre la seconda è predisposta dalla Commissione d’esame. </a:t>
            </a:r>
          </a:p>
          <a:p>
            <a:pPr>
              <a:buFont typeface="Wingdings" panose="05000000000000000000" pitchFamily="2" charset="2"/>
              <a:buChar char="Ø"/>
            </a:pPr>
            <a:r>
              <a:rPr lang="it-IT" dirty="0">
                <a:solidFill>
                  <a:schemeClr val="tx1"/>
                </a:solidFill>
              </a:rPr>
              <a:t>La prima parte nazionale è una prova a sé stante; gli studenti cominciano a svolgerla appena viene trasmessa, nel frattempo la commissione predispone la seconda parte, che viene svolta di seguito alla prima, ed eventualmente può essere svolta anche il giorno successivo. </a:t>
            </a:r>
          </a:p>
          <a:p>
            <a:pPr>
              <a:buFont typeface="Wingdings" panose="05000000000000000000" pitchFamily="2" charset="2"/>
              <a:buChar char="Ø"/>
            </a:pPr>
            <a:r>
              <a:rPr lang="it-IT" dirty="0">
                <a:solidFill>
                  <a:schemeClr val="tx1"/>
                </a:solidFill>
              </a:rPr>
              <a:t>Tutte le prime parti sono tarate non solo su indirizzi, articolazioni, opzioni, ma anche su singole “curvature”, benché queste non rientrino negli ordinamenti. </a:t>
            </a:r>
          </a:p>
          <a:p>
            <a:pPr>
              <a:buFont typeface="Wingdings" panose="05000000000000000000" pitchFamily="2" charset="2"/>
              <a:buChar char="Ø"/>
            </a:pPr>
            <a:r>
              <a:rPr lang="it-IT" dirty="0">
                <a:solidFill>
                  <a:schemeClr val="tx1"/>
                </a:solidFill>
              </a:rPr>
              <a:t>L’esame si è svolto in questa forma solo nel 2019, a causa delle deroghe dovute all’emergenza pandemica adottate negli anni successivi. </a:t>
            </a:r>
          </a:p>
          <a:p>
            <a:pPr>
              <a:buFont typeface="Wingdings" panose="05000000000000000000" pitchFamily="2" charset="2"/>
              <a:buChar char="Ø"/>
            </a:pPr>
            <a:endParaRPr lang="it-IT" dirty="0"/>
          </a:p>
        </p:txBody>
      </p:sp>
      <p:pic>
        <p:nvPicPr>
          <p:cNvPr id="5" name="Immagine 4">
            <a:extLst>
              <a:ext uri="{FF2B5EF4-FFF2-40B4-BE49-F238E27FC236}">
                <a16:creationId xmlns:a16="http://schemas.microsoft.com/office/drawing/2014/main" id="{553D4956-0539-46FE-9F88-96AA2C880F61}"/>
              </a:ext>
            </a:extLst>
          </p:cNvPr>
          <p:cNvPicPr/>
          <p:nvPr/>
        </p:nvPicPr>
        <p:blipFill>
          <a:blip r:embed="rId2">
            <a:extLst>
              <a:ext uri="{28A0092B-C50C-407E-A947-70E740481C1C}">
                <a14:useLocalDpi xmlns:a14="http://schemas.microsoft.com/office/drawing/2010/main" val="0"/>
              </a:ext>
            </a:extLst>
          </a:blip>
          <a:srcRect/>
          <a:stretch/>
        </p:blipFill>
        <p:spPr bwMode="auto">
          <a:xfrm>
            <a:off x="10201215" y="6011586"/>
            <a:ext cx="1212461" cy="443446"/>
          </a:xfrm>
          <a:prstGeom prst="rect">
            <a:avLst/>
          </a:prstGeom>
          <a:noFill/>
          <a:ln>
            <a:noFill/>
          </a:ln>
        </p:spPr>
      </p:pic>
    </p:spTree>
    <p:extLst>
      <p:ext uri="{BB962C8B-B14F-4D97-AF65-F5344CB8AC3E}">
        <p14:creationId xmlns:p14="http://schemas.microsoft.com/office/powerpoint/2010/main" val="15232324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303166-2558-4DF4-8CC2-4B4849F12B9D}"/>
              </a:ext>
            </a:extLst>
          </p:cNvPr>
          <p:cNvSpPr>
            <a:spLocks noGrp="1"/>
          </p:cNvSpPr>
          <p:nvPr>
            <p:ph type="title"/>
          </p:nvPr>
        </p:nvSpPr>
        <p:spPr>
          <a:xfrm>
            <a:off x="677334" y="609600"/>
            <a:ext cx="8596668" cy="992777"/>
          </a:xfrm>
        </p:spPr>
        <p:txBody>
          <a:bodyPr>
            <a:normAutofit fontScale="90000"/>
          </a:bodyPr>
          <a:lstStyle/>
          <a:p>
            <a:r>
              <a:rPr lang="it-IT" dirty="0"/>
              <a:t>La seconda prova dei professionali di nuovo ordinamento – un esame ridisegnato</a:t>
            </a:r>
          </a:p>
        </p:txBody>
      </p:sp>
      <p:sp>
        <p:nvSpPr>
          <p:cNvPr id="3" name="Segnaposto contenuto 2">
            <a:extLst>
              <a:ext uri="{FF2B5EF4-FFF2-40B4-BE49-F238E27FC236}">
                <a16:creationId xmlns:a16="http://schemas.microsoft.com/office/drawing/2014/main" id="{8D5FD155-C490-4C35-A286-AC7894E8EAFB}"/>
              </a:ext>
            </a:extLst>
          </p:cNvPr>
          <p:cNvSpPr>
            <a:spLocks noGrp="1"/>
          </p:cNvSpPr>
          <p:nvPr>
            <p:ph idx="1"/>
          </p:nvPr>
        </p:nvSpPr>
        <p:spPr>
          <a:xfrm>
            <a:off x="677334" y="1985553"/>
            <a:ext cx="8596668" cy="4055809"/>
          </a:xfrm>
        </p:spPr>
        <p:txBody>
          <a:bodyPr>
            <a:normAutofit/>
          </a:bodyPr>
          <a:lstStyle/>
          <a:p>
            <a:pPr marL="0" indent="0">
              <a:buNone/>
            </a:pPr>
            <a:r>
              <a:rPr lang="it-IT" dirty="0">
                <a:solidFill>
                  <a:schemeClr val="tx1"/>
                </a:solidFill>
              </a:rPr>
              <a:t>La riforma ha imposto un profondo ripensamento delle modalità di formulazione della seconda prova dell’esame di Stato dei nuovi Professionali;</a:t>
            </a:r>
          </a:p>
          <a:p>
            <a:pPr>
              <a:buFont typeface="Wingdings" panose="05000000000000000000" pitchFamily="2" charset="2"/>
              <a:buChar char="Ø"/>
            </a:pPr>
            <a:r>
              <a:rPr lang="it-IT" dirty="0">
                <a:solidFill>
                  <a:schemeClr val="tx1"/>
                </a:solidFill>
              </a:rPr>
              <a:t>sono stati predisposti nuovi Quadri di riferimento;</a:t>
            </a:r>
          </a:p>
          <a:p>
            <a:pPr>
              <a:buFont typeface="Wingdings" panose="05000000000000000000" pitchFamily="2" charset="2"/>
              <a:buChar char="Ø"/>
            </a:pPr>
            <a:r>
              <a:rPr lang="it-IT" dirty="0">
                <a:solidFill>
                  <a:schemeClr val="tx1"/>
                </a:solidFill>
              </a:rPr>
              <a:t>si è reso necessario passare dalla giustapposizione delle due “parti” della prova alla loro integrazione, in quanto la parte nazionale della prova non sarà più concepita in relazione ad articolazioni, opzioni, “curvature” (che non esistono più nel nuovo ordinamento), ma dovrà riferirsi all’indirizzo e nel contempo prestarsi a essere declinata in relazione a percorsi diversi.</a:t>
            </a:r>
          </a:p>
          <a:p>
            <a:pPr>
              <a:buFont typeface="Wingdings" panose="05000000000000000000" pitchFamily="2" charset="2"/>
              <a:buChar char="Ø"/>
            </a:pPr>
            <a:r>
              <a:rPr lang="it-IT" dirty="0">
                <a:solidFill>
                  <a:schemeClr val="tx1"/>
                </a:solidFill>
              </a:rPr>
              <a:t>Le prove dovranno vertere:</a:t>
            </a:r>
          </a:p>
          <a:p>
            <a:pPr marL="1436688" indent="-357188">
              <a:buFont typeface="Wingdings" panose="05000000000000000000" pitchFamily="2" charset="2"/>
              <a:buChar char="§"/>
            </a:pPr>
            <a:r>
              <a:rPr lang="it-IT" dirty="0">
                <a:solidFill>
                  <a:schemeClr val="tx1"/>
                </a:solidFill>
              </a:rPr>
              <a:t>sulle competenze in uscita e non su discipline</a:t>
            </a:r>
          </a:p>
          <a:p>
            <a:pPr marL="1436688" indent="-357188">
              <a:buFont typeface="Wingdings" panose="05000000000000000000" pitchFamily="2" charset="2"/>
              <a:buChar char="§"/>
            </a:pPr>
            <a:r>
              <a:rPr lang="it-IT" dirty="0">
                <a:solidFill>
                  <a:schemeClr val="tx1"/>
                </a:solidFill>
              </a:rPr>
              <a:t>sui nuclei tematici fondamentali di indirizzo correlati alle competenze</a:t>
            </a:r>
          </a:p>
          <a:p>
            <a:pPr>
              <a:buFont typeface="Wingdings" panose="05000000000000000000" pitchFamily="2" charset="2"/>
              <a:buChar char="Ø"/>
            </a:pPr>
            <a:endParaRPr lang="it-IT" dirty="0"/>
          </a:p>
        </p:txBody>
      </p:sp>
      <p:pic>
        <p:nvPicPr>
          <p:cNvPr id="5" name="Immagine 4">
            <a:extLst>
              <a:ext uri="{FF2B5EF4-FFF2-40B4-BE49-F238E27FC236}">
                <a16:creationId xmlns:a16="http://schemas.microsoft.com/office/drawing/2014/main" id="{553D4956-0539-46FE-9F88-96AA2C880F61}"/>
              </a:ext>
            </a:extLst>
          </p:cNvPr>
          <p:cNvPicPr/>
          <p:nvPr/>
        </p:nvPicPr>
        <p:blipFill>
          <a:blip r:embed="rId2">
            <a:extLst>
              <a:ext uri="{28A0092B-C50C-407E-A947-70E740481C1C}">
                <a14:useLocalDpi xmlns:a14="http://schemas.microsoft.com/office/drawing/2010/main" val="0"/>
              </a:ext>
            </a:extLst>
          </a:blip>
          <a:srcRect/>
          <a:stretch/>
        </p:blipFill>
        <p:spPr bwMode="auto">
          <a:xfrm>
            <a:off x="10201215" y="6011586"/>
            <a:ext cx="1212461" cy="443446"/>
          </a:xfrm>
          <a:prstGeom prst="rect">
            <a:avLst/>
          </a:prstGeom>
          <a:noFill/>
          <a:ln>
            <a:noFill/>
          </a:ln>
        </p:spPr>
      </p:pic>
    </p:spTree>
    <p:extLst>
      <p:ext uri="{BB962C8B-B14F-4D97-AF65-F5344CB8AC3E}">
        <p14:creationId xmlns:p14="http://schemas.microsoft.com/office/powerpoint/2010/main" val="21562971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303166-2558-4DF4-8CC2-4B4849F12B9D}"/>
              </a:ext>
            </a:extLst>
          </p:cNvPr>
          <p:cNvSpPr>
            <a:spLocks noGrp="1"/>
          </p:cNvSpPr>
          <p:nvPr>
            <p:ph type="title"/>
          </p:nvPr>
        </p:nvSpPr>
        <p:spPr>
          <a:xfrm>
            <a:off x="677334" y="609600"/>
            <a:ext cx="8596668" cy="992777"/>
          </a:xfrm>
        </p:spPr>
        <p:txBody>
          <a:bodyPr>
            <a:normAutofit fontScale="90000"/>
          </a:bodyPr>
          <a:lstStyle/>
          <a:p>
            <a:r>
              <a:rPr lang="it-IT" dirty="0"/>
              <a:t>La seconda prova dei professionali di nuovo ordinamento – I nuovi </a:t>
            </a:r>
            <a:r>
              <a:rPr lang="it-IT" dirty="0" err="1"/>
              <a:t>QdR</a:t>
            </a:r>
            <a:endParaRPr lang="it-IT" dirty="0"/>
          </a:p>
        </p:txBody>
      </p:sp>
      <p:sp>
        <p:nvSpPr>
          <p:cNvPr id="3" name="Segnaposto contenuto 2">
            <a:extLst>
              <a:ext uri="{FF2B5EF4-FFF2-40B4-BE49-F238E27FC236}">
                <a16:creationId xmlns:a16="http://schemas.microsoft.com/office/drawing/2014/main" id="{8D5FD155-C490-4C35-A286-AC7894E8EAFB}"/>
              </a:ext>
            </a:extLst>
          </p:cNvPr>
          <p:cNvSpPr>
            <a:spLocks noGrp="1"/>
          </p:cNvSpPr>
          <p:nvPr>
            <p:ph idx="1"/>
          </p:nvPr>
        </p:nvSpPr>
        <p:spPr>
          <a:xfrm>
            <a:off x="677334" y="1985553"/>
            <a:ext cx="8596668" cy="4055809"/>
          </a:xfrm>
        </p:spPr>
        <p:txBody>
          <a:bodyPr>
            <a:normAutofit/>
          </a:bodyPr>
          <a:lstStyle/>
          <a:p>
            <a:pPr>
              <a:buFont typeface="Wingdings" panose="05000000000000000000" pitchFamily="2" charset="2"/>
              <a:buChar char="Ø"/>
            </a:pPr>
            <a:r>
              <a:rPr lang="it-IT" dirty="0">
                <a:solidFill>
                  <a:schemeClr val="tx1"/>
                </a:solidFill>
              </a:rPr>
              <a:t>Il </a:t>
            </a:r>
            <a:r>
              <a:rPr lang="it-IT" b="1" dirty="0">
                <a:solidFill>
                  <a:schemeClr val="tx1"/>
                </a:solidFill>
              </a:rPr>
              <a:t>decreto ministeriale n. 164 del 15 giugno 2022 </a:t>
            </a:r>
            <a:r>
              <a:rPr lang="it-IT" dirty="0">
                <a:solidFill>
                  <a:schemeClr val="tx1"/>
                </a:solidFill>
              </a:rPr>
              <a:t>(pubblicato sul sito istituzionale del Ministero dell’istruzione https://www.miur.gov.it/-/decreto-ministeriale-n-164-del-15-giugno-2022-1) adotta i “Quadri di riferimento per la redazione e lo svolgimento delle seconde prove” e le “Griglie di valutazione per l’attribuzione dei punteggi” per gli esami di Stato conclusivi del II ciclo degli istituti professionali </a:t>
            </a:r>
            <a:r>
              <a:rPr lang="it-IT" u="sng" dirty="0">
                <a:solidFill>
                  <a:schemeClr val="tx1"/>
                </a:solidFill>
              </a:rPr>
              <a:t>di nuovo ordinamento</a:t>
            </a:r>
            <a:r>
              <a:rPr lang="it-IT" dirty="0">
                <a:solidFill>
                  <a:schemeClr val="tx1"/>
                </a:solidFill>
              </a:rPr>
              <a:t>. Costituisce una tappa fondamentale nel percorso verso il nuovo esame di Stato che si svolgerà nel 2023 </a:t>
            </a:r>
            <a:r>
              <a:rPr lang="it-IT" u="sng" dirty="0">
                <a:solidFill>
                  <a:schemeClr val="tx1"/>
                </a:solidFill>
              </a:rPr>
              <a:t>nei corsi diurni </a:t>
            </a:r>
            <a:r>
              <a:rPr lang="it-IT" dirty="0">
                <a:solidFill>
                  <a:schemeClr val="tx1"/>
                </a:solidFill>
              </a:rPr>
              <a:t>di istruzione professionale.</a:t>
            </a:r>
          </a:p>
          <a:p>
            <a:pPr>
              <a:buFont typeface="Wingdings" panose="05000000000000000000" pitchFamily="2" charset="2"/>
              <a:buChar char="Ø"/>
            </a:pPr>
            <a:r>
              <a:rPr lang="it-IT" dirty="0">
                <a:solidFill>
                  <a:schemeClr val="tx1"/>
                </a:solidFill>
              </a:rPr>
              <a:t>Nei percorsi dell’</a:t>
            </a:r>
            <a:r>
              <a:rPr lang="it-IT" b="1" dirty="0">
                <a:solidFill>
                  <a:schemeClr val="tx1"/>
                </a:solidFill>
              </a:rPr>
              <a:t>istruzione degli adulti</a:t>
            </a:r>
            <a:r>
              <a:rPr lang="it-IT" dirty="0">
                <a:solidFill>
                  <a:schemeClr val="tx1"/>
                </a:solidFill>
              </a:rPr>
              <a:t>, invece, continuano a sussistere i percorsi del </a:t>
            </a:r>
            <a:r>
              <a:rPr lang="it-IT" b="1" dirty="0">
                <a:solidFill>
                  <a:schemeClr val="tx1"/>
                </a:solidFill>
              </a:rPr>
              <a:t>previgente ordinamento</a:t>
            </a:r>
            <a:r>
              <a:rPr lang="it-IT" dirty="0">
                <a:solidFill>
                  <a:schemeClr val="tx1"/>
                </a:solidFill>
              </a:rPr>
              <a:t>, e pertanto anche nel corrente anno scolastico l’</a:t>
            </a:r>
            <a:r>
              <a:rPr lang="it-IT" b="1" dirty="0">
                <a:solidFill>
                  <a:schemeClr val="tx1"/>
                </a:solidFill>
              </a:rPr>
              <a:t>esame</a:t>
            </a:r>
            <a:r>
              <a:rPr lang="it-IT" dirty="0">
                <a:solidFill>
                  <a:schemeClr val="tx1"/>
                </a:solidFill>
              </a:rPr>
              <a:t> si svolgerà con le modalità illustrate nelle slide 11 e 12.</a:t>
            </a:r>
          </a:p>
        </p:txBody>
      </p:sp>
      <p:pic>
        <p:nvPicPr>
          <p:cNvPr id="5" name="Immagine 4">
            <a:extLst>
              <a:ext uri="{FF2B5EF4-FFF2-40B4-BE49-F238E27FC236}">
                <a16:creationId xmlns:a16="http://schemas.microsoft.com/office/drawing/2014/main" id="{553D4956-0539-46FE-9F88-96AA2C880F61}"/>
              </a:ext>
            </a:extLst>
          </p:cNvPr>
          <p:cNvPicPr/>
          <p:nvPr/>
        </p:nvPicPr>
        <p:blipFill>
          <a:blip r:embed="rId2">
            <a:extLst>
              <a:ext uri="{28A0092B-C50C-407E-A947-70E740481C1C}">
                <a14:useLocalDpi xmlns:a14="http://schemas.microsoft.com/office/drawing/2010/main" val="0"/>
              </a:ext>
            </a:extLst>
          </a:blip>
          <a:srcRect/>
          <a:stretch/>
        </p:blipFill>
        <p:spPr bwMode="auto">
          <a:xfrm>
            <a:off x="10201215" y="6011586"/>
            <a:ext cx="1212461" cy="443446"/>
          </a:xfrm>
          <a:prstGeom prst="rect">
            <a:avLst/>
          </a:prstGeom>
          <a:noFill/>
          <a:ln>
            <a:noFill/>
          </a:ln>
        </p:spPr>
      </p:pic>
    </p:spTree>
    <p:extLst>
      <p:ext uri="{BB962C8B-B14F-4D97-AF65-F5344CB8AC3E}">
        <p14:creationId xmlns:p14="http://schemas.microsoft.com/office/powerpoint/2010/main" val="27256141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303166-2558-4DF4-8CC2-4B4849F12B9D}"/>
              </a:ext>
            </a:extLst>
          </p:cNvPr>
          <p:cNvSpPr>
            <a:spLocks noGrp="1"/>
          </p:cNvSpPr>
          <p:nvPr>
            <p:ph type="title"/>
          </p:nvPr>
        </p:nvSpPr>
        <p:spPr>
          <a:xfrm>
            <a:off x="677334" y="609600"/>
            <a:ext cx="8596668" cy="992777"/>
          </a:xfrm>
        </p:spPr>
        <p:txBody>
          <a:bodyPr>
            <a:normAutofit fontScale="90000"/>
          </a:bodyPr>
          <a:lstStyle/>
          <a:p>
            <a:r>
              <a:rPr lang="it-IT" dirty="0"/>
              <a:t>La seconda prova dei professionali di nuovo ordinamento – I nuovi </a:t>
            </a:r>
            <a:r>
              <a:rPr lang="it-IT" dirty="0" err="1"/>
              <a:t>QdR</a:t>
            </a:r>
            <a:endParaRPr lang="it-IT" dirty="0"/>
          </a:p>
        </p:txBody>
      </p:sp>
      <p:sp>
        <p:nvSpPr>
          <p:cNvPr id="3" name="Segnaposto contenuto 2">
            <a:extLst>
              <a:ext uri="{FF2B5EF4-FFF2-40B4-BE49-F238E27FC236}">
                <a16:creationId xmlns:a16="http://schemas.microsoft.com/office/drawing/2014/main" id="{8D5FD155-C490-4C35-A286-AC7894E8EAFB}"/>
              </a:ext>
            </a:extLst>
          </p:cNvPr>
          <p:cNvSpPr>
            <a:spLocks noGrp="1"/>
          </p:cNvSpPr>
          <p:nvPr>
            <p:ph idx="1"/>
          </p:nvPr>
        </p:nvSpPr>
        <p:spPr>
          <a:xfrm>
            <a:off x="677334" y="1985553"/>
            <a:ext cx="8596668" cy="4055809"/>
          </a:xfrm>
        </p:spPr>
        <p:txBody>
          <a:bodyPr>
            <a:normAutofit fontScale="92500" lnSpcReduction="20000"/>
          </a:bodyPr>
          <a:lstStyle/>
          <a:p>
            <a:pPr marL="0" indent="0">
              <a:buNone/>
            </a:pPr>
            <a:r>
              <a:rPr lang="it-IT" dirty="0">
                <a:solidFill>
                  <a:schemeClr val="tx1"/>
                </a:solidFill>
              </a:rPr>
              <a:t>La previsione del D. Lgs. 62/2017, art. 17 c. 5: «</a:t>
            </a:r>
            <a:r>
              <a:rPr lang="it-IT" i="1" dirty="0">
                <a:solidFill>
                  <a:schemeClr val="tx1"/>
                </a:solidFill>
              </a:rPr>
              <a:t>Con decreto del Ministro dell’istruzione, dell’università e della ricerca sono definiti, nel rispetto delle Indicazioni nazionali e Linee guida, i quadri di riferimento per la redazione e lo svolgimento delle prove di cui ai commi 3 e 4, in modo da privilegiare, </a:t>
            </a:r>
            <a:r>
              <a:rPr lang="it-IT" b="1" i="1" dirty="0">
                <a:solidFill>
                  <a:schemeClr val="tx1"/>
                </a:solidFill>
              </a:rPr>
              <a:t>per ciascuna disciplina</a:t>
            </a:r>
            <a:r>
              <a:rPr lang="it-IT" i="1" dirty="0">
                <a:solidFill>
                  <a:schemeClr val="tx1"/>
                </a:solidFill>
              </a:rPr>
              <a:t>, i nuclei tematici fondamentali» </a:t>
            </a:r>
            <a:r>
              <a:rPr lang="it-IT" dirty="0">
                <a:solidFill>
                  <a:schemeClr val="tx1"/>
                </a:solidFill>
              </a:rPr>
              <a:t>è stata adattata al nuovo impianto</a:t>
            </a:r>
            <a:r>
              <a:rPr lang="it-IT" i="1" dirty="0">
                <a:solidFill>
                  <a:schemeClr val="tx1"/>
                </a:solidFill>
              </a:rPr>
              <a:t>. </a:t>
            </a:r>
          </a:p>
          <a:p>
            <a:pPr marL="0" indent="0">
              <a:buNone/>
            </a:pPr>
            <a:r>
              <a:rPr lang="it-IT" dirty="0">
                <a:solidFill>
                  <a:schemeClr val="tx1"/>
                </a:solidFill>
              </a:rPr>
              <a:t>Nella predisposizione dei nuovi Quadri di riferimento, </a:t>
            </a:r>
            <a:r>
              <a:rPr lang="it-IT" b="1" dirty="0">
                <a:solidFill>
                  <a:schemeClr val="tx1"/>
                </a:solidFill>
              </a:rPr>
              <a:t>i nuclei tematici non sono stati più articolati intorno alle «discipline caratterizzanti», ma si riferiscono alle competenze di uscita</a:t>
            </a:r>
            <a:r>
              <a:rPr lang="it-IT" dirty="0">
                <a:solidFill>
                  <a:schemeClr val="tx1"/>
                </a:solidFill>
              </a:rPr>
              <a:t> che caratterizzano l’indirizzo.</a:t>
            </a:r>
          </a:p>
          <a:p>
            <a:pPr>
              <a:buFont typeface="Wingdings" panose="05000000000000000000" pitchFamily="2" charset="2"/>
              <a:buChar char="Ø"/>
            </a:pPr>
            <a:r>
              <a:rPr lang="it-IT" sz="1900" dirty="0">
                <a:solidFill>
                  <a:schemeClr val="accent1"/>
                </a:solidFill>
                <a:latin typeface="+mj-lt"/>
                <a:ea typeface="+mj-ea"/>
                <a:cs typeface="+mj-cs"/>
              </a:rPr>
              <a:t>Esamineremo ora la struttura dei nuovi Quadri di riferimento. Essi contengono:</a:t>
            </a:r>
          </a:p>
          <a:p>
            <a:pPr marL="809625">
              <a:buFont typeface="Wingdings" panose="05000000000000000000" pitchFamily="2" charset="2"/>
              <a:buChar char="§"/>
            </a:pPr>
            <a:r>
              <a:rPr lang="it-IT" dirty="0">
                <a:solidFill>
                  <a:schemeClr val="tx1"/>
                </a:solidFill>
              </a:rPr>
              <a:t>l’indicazione dell’indirizzo di riferimento</a:t>
            </a:r>
          </a:p>
          <a:p>
            <a:pPr marL="809625">
              <a:buFont typeface="Wingdings" panose="05000000000000000000" pitchFamily="2" charset="2"/>
              <a:buChar char="§"/>
            </a:pPr>
            <a:r>
              <a:rPr lang="it-IT" dirty="0">
                <a:solidFill>
                  <a:schemeClr val="tx1"/>
                </a:solidFill>
              </a:rPr>
              <a:t>la descrizione delle caratteristiche strutturali della prova d’esame</a:t>
            </a:r>
          </a:p>
          <a:p>
            <a:pPr marL="809625">
              <a:buFont typeface="Wingdings" panose="05000000000000000000" pitchFamily="2" charset="2"/>
              <a:buChar char="§"/>
            </a:pPr>
            <a:r>
              <a:rPr lang="it-IT" dirty="0">
                <a:solidFill>
                  <a:schemeClr val="tx1"/>
                </a:solidFill>
              </a:rPr>
              <a:t>i «nuclei tematici fondamentali d’indirizzo correlati alle competenze» e gli «obiettivi della prova»</a:t>
            </a:r>
          </a:p>
          <a:p>
            <a:pPr marL="809625">
              <a:buFont typeface="Wingdings" panose="05000000000000000000" pitchFamily="2" charset="2"/>
              <a:buChar char="§"/>
            </a:pPr>
            <a:r>
              <a:rPr lang="it-IT" dirty="0">
                <a:solidFill>
                  <a:schemeClr val="tx1"/>
                </a:solidFill>
              </a:rPr>
              <a:t>la griglia di valutazione</a:t>
            </a:r>
          </a:p>
          <a:p>
            <a:pPr>
              <a:buFont typeface="Wingdings" panose="05000000000000000000" pitchFamily="2" charset="2"/>
              <a:buChar char="Ø"/>
            </a:pPr>
            <a:endParaRPr lang="it-IT" dirty="0"/>
          </a:p>
        </p:txBody>
      </p:sp>
      <p:pic>
        <p:nvPicPr>
          <p:cNvPr id="5" name="Immagine 4">
            <a:extLst>
              <a:ext uri="{FF2B5EF4-FFF2-40B4-BE49-F238E27FC236}">
                <a16:creationId xmlns:a16="http://schemas.microsoft.com/office/drawing/2014/main" id="{553D4956-0539-46FE-9F88-96AA2C880F61}"/>
              </a:ext>
            </a:extLst>
          </p:cNvPr>
          <p:cNvPicPr/>
          <p:nvPr/>
        </p:nvPicPr>
        <p:blipFill>
          <a:blip r:embed="rId2">
            <a:extLst>
              <a:ext uri="{28A0092B-C50C-407E-A947-70E740481C1C}">
                <a14:useLocalDpi xmlns:a14="http://schemas.microsoft.com/office/drawing/2010/main" val="0"/>
              </a:ext>
            </a:extLst>
          </a:blip>
          <a:srcRect/>
          <a:stretch/>
        </p:blipFill>
        <p:spPr bwMode="auto">
          <a:xfrm>
            <a:off x="10201215" y="6011586"/>
            <a:ext cx="1212461" cy="443446"/>
          </a:xfrm>
          <a:prstGeom prst="rect">
            <a:avLst/>
          </a:prstGeom>
          <a:noFill/>
          <a:ln>
            <a:noFill/>
          </a:ln>
        </p:spPr>
      </p:pic>
    </p:spTree>
    <p:extLst>
      <p:ext uri="{BB962C8B-B14F-4D97-AF65-F5344CB8AC3E}">
        <p14:creationId xmlns:p14="http://schemas.microsoft.com/office/powerpoint/2010/main" val="12638663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303166-2558-4DF4-8CC2-4B4849F12B9D}"/>
              </a:ext>
            </a:extLst>
          </p:cNvPr>
          <p:cNvSpPr>
            <a:spLocks noGrp="1"/>
          </p:cNvSpPr>
          <p:nvPr>
            <p:ph type="title"/>
          </p:nvPr>
        </p:nvSpPr>
        <p:spPr>
          <a:xfrm>
            <a:off x="677334" y="609600"/>
            <a:ext cx="8596668" cy="992777"/>
          </a:xfrm>
        </p:spPr>
        <p:txBody>
          <a:bodyPr>
            <a:normAutofit/>
          </a:bodyPr>
          <a:lstStyle/>
          <a:p>
            <a:r>
              <a:rPr lang="it-IT" dirty="0"/>
              <a:t>Struttura dei nuovi </a:t>
            </a:r>
            <a:r>
              <a:rPr lang="it-IT" dirty="0" err="1"/>
              <a:t>QdR</a:t>
            </a:r>
            <a:endParaRPr lang="it-IT" dirty="0"/>
          </a:p>
        </p:txBody>
      </p:sp>
      <p:sp>
        <p:nvSpPr>
          <p:cNvPr id="3" name="Segnaposto contenuto 2">
            <a:extLst>
              <a:ext uri="{FF2B5EF4-FFF2-40B4-BE49-F238E27FC236}">
                <a16:creationId xmlns:a16="http://schemas.microsoft.com/office/drawing/2014/main" id="{8D5FD155-C490-4C35-A286-AC7894E8EAFB}"/>
              </a:ext>
            </a:extLst>
          </p:cNvPr>
          <p:cNvSpPr>
            <a:spLocks noGrp="1"/>
          </p:cNvSpPr>
          <p:nvPr>
            <p:ph idx="1"/>
          </p:nvPr>
        </p:nvSpPr>
        <p:spPr>
          <a:xfrm>
            <a:off x="677334" y="1985553"/>
            <a:ext cx="8596668" cy="4055809"/>
          </a:xfrm>
        </p:spPr>
        <p:txBody>
          <a:bodyPr>
            <a:normAutofit/>
          </a:bodyPr>
          <a:lstStyle/>
          <a:p>
            <a:pPr marL="0" indent="0">
              <a:buNone/>
            </a:pPr>
            <a:r>
              <a:rPr lang="it-IT" dirty="0">
                <a:solidFill>
                  <a:schemeClr val="tx1"/>
                </a:solidFill>
              </a:rPr>
              <a:t>I nuovi </a:t>
            </a:r>
            <a:r>
              <a:rPr lang="it-IT" dirty="0">
                <a:solidFill>
                  <a:schemeClr val="accent1">
                    <a:lumMod val="75000"/>
                  </a:schemeClr>
                </a:solidFill>
              </a:rPr>
              <a:t>Quadri di Riferimento per la redazione e lo svolgimento della seconda prova scritta dell’esame di Stato</a:t>
            </a:r>
            <a:r>
              <a:rPr lang="it-IT" dirty="0">
                <a:solidFill>
                  <a:schemeClr val="tx1"/>
                </a:solidFill>
              </a:rPr>
              <a:t>, adottati con il decreto ministeriale n. 164 del 15 giugno 2022, riprendono l’organizzazione dei Quadri precedentemente elaborati per il previgente ordinamento, rivedendola e adattandola al nuovo scenario delineato dalla normativa.</a:t>
            </a:r>
          </a:p>
          <a:p>
            <a:pPr marL="0" indent="0">
              <a:buNone/>
            </a:pPr>
            <a:r>
              <a:rPr lang="it-IT" dirty="0">
                <a:solidFill>
                  <a:schemeClr val="tx1"/>
                </a:solidFill>
              </a:rPr>
              <a:t>Nella parte contenente la descrizione delle </a:t>
            </a:r>
            <a:r>
              <a:rPr lang="it-IT" u="sng" dirty="0">
                <a:solidFill>
                  <a:schemeClr val="tx1"/>
                </a:solidFill>
              </a:rPr>
              <a:t>caratteristiche strutturali della prova </a:t>
            </a:r>
            <a:r>
              <a:rPr lang="it-IT" dirty="0">
                <a:solidFill>
                  <a:schemeClr val="tx1"/>
                </a:solidFill>
              </a:rPr>
              <a:t>d’esame sono individuate:</a:t>
            </a:r>
          </a:p>
          <a:p>
            <a:pPr>
              <a:buFont typeface="Wingdings" panose="05000000000000000000" pitchFamily="2" charset="2"/>
              <a:buChar char="Ø"/>
            </a:pPr>
            <a:r>
              <a:rPr lang="it-IT" dirty="0">
                <a:solidFill>
                  <a:schemeClr val="tx1"/>
                </a:solidFill>
              </a:rPr>
              <a:t>le diverse possibili </a:t>
            </a:r>
            <a:r>
              <a:rPr lang="it-IT" u="sng" dirty="0">
                <a:solidFill>
                  <a:schemeClr val="tx1"/>
                </a:solidFill>
              </a:rPr>
              <a:t>tipologie</a:t>
            </a:r>
            <a:r>
              <a:rPr lang="it-IT" dirty="0">
                <a:solidFill>
                  <a:schemeClr val="tx1"/>
                </a:solidFill>
              </a:rPr>
              <a:t> di prova per lo specifico indirizzo</a:t>
            </a:r>
          </a:p>
          <a:p>
            <a:pPr marL="0" indent="0">
              <a:buNone/>
            </a:pPr>
            <a:endParaRPr lang="it-IT" dirty="0"/>
          </a:p>
          <a:p>
            <a:pPr>
              <a:buFont typeface="Wingdings" panose="05000000000000000000" pitchFamily="2" charset="2"/>
              <a:buChar char="Ø"/>
            </a:pPr>
            <a:endParaRPr lang="it-IT" dirty="0"/>
          </a:p>
        </p:txBody>
      </p:sp>
      <p:pic>
        <p:nvPicPr>
          <p:cNvPr id="5" name="Immagine 4">
            <a:extLst>
              <a:ext uri="{FF2B5EF4-FFF2-40B4-BE49-F238E27FC236}">
                <a16:creationId xmlns:a16="http://schemas.microsoft.com/office/drawing/2014/main" id="{553D4956-0539-46FE-9F88-96AA2C880F61}"/>
              </a:ext>
            </a:extLst>
          </p:cNvPr>
          <p:cNvPicPr/>
          <p:nvPr/>
        </p:nvPicPr>
        <p:blipFill>
          <a:blip r:embed="rId2">
            <a:extLst>
              <a:ext uri="{28A0092B-C50C-407E-A947-70E740481C1C}">
                <a14:useLocalDpi xmlns:a14="http://schemas.microsoft.com/office/drawing/2010/main" val="0"/>
              </a:ext>
            </a:extLst>
          </a:blip>
          <a:srcRect/>
          <a:stretch/>
        </p:blipFill>
        <p:spPr bwMode="auto">
          <a:xfrm>
            <a:off x="10201215" y="6011586"/>
            <a:ext cx="1212461" cy="443446"/>
          </a:xfrm>
          <a:prstGeom prst="rect">
            <a:avLst/>
          </a:prstGeom>
          <a:noFill/>
          <a:ln>
            <a:noFill/>
          </a:ln>
        </p:spPr>
      </p:pic>
    </p:spTree>
    <p:extLst>
      <p:ext uri="{BB962C8B-B14F-4D97-AF65-F5344CB8AC3E}">
        <p14:creationId xmlns:p14="http://schemas.microsoft.com/office/powerpoint/2010/main" val="29203978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303166-2558-4DF4-8CC2-4B4849F12B9D}"/>
              </a:ext>
            </a:extLst>
          </p:cNvPr>
          <p:cNvSpPr>
            <a:spLocks noGrp="1"/>
          </p:cNvSpPr>
          <p:nvPr>
            <p:ph type="title"/>
          </p:nvPr>
        </p:nvSpPr>
        <p:spPr>
          <a:xfrm>
            <a:off x="677334" y="609600"/>
            <a:ext cx="8596668" cy="992777"/>
          </a:xfrm>
        </p:spPr>
        <p:txBody>
          <a:bodyPr>
            <a:normAutofit/>
          </a:bodyPr>
          <a:lstStyle/>
          <a:p>
            <a:r>
              <a:rPr lang="it-IT" dirty="0"/>
              <a:t>Struttura dei nuovi </a:t>
            </a:r>
            <a:r>
              <a:rPr lang="it-IT" dirty="0" err="1"/>
              <a:t>QdR</a:t>
            </a:r>
            <a:endParaRPr lang="it-IT" dirty="0"/>
          </a:p>
        </p:txBody>
      </p:sp>
      <p:sp>
        <p:nvSpPr>
          <p:cNvPr id="3" name="Segnaposto contenuto 2">
            <a:extLst>
              <a:ext uri="{FF2B5EF4-FFF2-40B4-BE49-F238E27FC236}">
                <a16:creationId xmlns:a16="http://schemas.microsoft.com/office/drawing/2014/main" id="{8D5FD155-C490-4C35-A286-AC7894E8EAFB}"/>
              </a:ext>
            </a:extLst>
          </p:cNvPr>
          <p:cNvSpPr>
            <a:spLocks noGrp="1"/>
          </p:cNvSpPr>
          <p:nvPr>
            <p:ph idx="1"/>
          </p:nvPr>
        </p:nvSpPr>
        <p:spPr>
          <a:xfrm>
            <a:off x="677334" y="1985553"/>
            <a:ext cx="8596668" cy="4055809"/>
          </a:xfrm>
        </p:spPr>
        <p:txBody>
          <a:bodyPr>
            <a:normAutofit fontScale="92500" lnSpcReduction="20000"/>
          </a:bodyPr>
          <a:lstStyle/>
          <a:p>
            <a:pPr marL="0" indent="0">
              <a:buNone/>
            </a:pPr>
            <a:r>
              <a:rPr lang="it-IT" sz="1900" dirty="0">
                <a:solidFill>
                  <a:schemeClr val="accent1"/>
                </a:solidFill>
                <a:latin typeface="+mj-lt"/>
                <a:ea typeface="+mj-ea"/>
                <a:cs typeface="+mj-cs"/>
              </a:rPr>
              <a:t>Le </a:t>
            </a:r>
            <a:r>
              <a:rPr lang="it-IT" sz="1900" u="sng" dirty="0">
                <a:solidFill>
                  <a:schemeClr val="accent1"/>
                </a:solidFill>
                <a:latin typeface="+mj-lt"/>
                <a:ea typeface="+mj-ea"/>
                <a:cs typeface="+mj-cs"/>
              </a:rPr>
              <a:t>diverse possibili tipologie di prova </a:t>
            </a:r>
            <a:r>
              <a:rPr lang="it-IT" sz="1900" dirty="0">
                <a:solidFill>
                  <a:schemeClr val="accent1"/>
                </a:solidFill>
                <a:latin typeface="+mj-lt"/>
                <a:ea typeface="+mj-ea"/>
                <a:cs typeface="+mj-cs"/>
              </a:rPr>
              <a:t>per Enogastronomia e Ospitalità alberghiera </a:t>
            </a:r>
          </a:p>
          <a:p>
            <a:pPr marL="839788" indent="-285750">
              <a:buFont typeface="Wingdings" panose="05000000000000000000" pitchFamily="2" charset="2"/>
              <a:buChar char="§"/>
            </a:pPr>
            <a:r>
              <a:rPr lang="it-IT" dirty="0">
                <a:solidFill>
                  <a:schemeClr val="tx1"/>
                </a:solidFill>
              </a:rPr>
              <a:t>TIPOLOGIA A</a:t>
            </a:r>
          </a:p>
          <a:p>
            <a:pPr marL="554038" indent="0">
              <a:buNone/>
            </a:pPr>
            <a:r>
              <a:rPr lang="it-IT" dirty="0">
                <a:solidFill>
                  <a:schemeClr val="tx1"/>
                </a:solidFill>
              </a:rPr>
              <a:t>Analisi ed elaborazione di una tematica relativa al percorso professionale, anche sulla base di documenti, tabelle e dati.</a:t>
            </a:r>
          </a:p>
          <a:p>
            <a:pPr marL="839788" indent="-285750">
              <a:buFont typeface="Wingdings" panose="05000000000000000000" pitchFamily="2" charset="2"/>
              <a:buChar char="§"/>
            </a:pPr>
            <a:r>
              <a:rPr lang="it-IT" dirty="0">
                <a:solidFill>
                  <a:schemeClr val="tx1"/>
                </a:solidFill>
              </a:rPr>
              <a:t>TIPOLOGIA B</a:t>
            </a:r>
          </a:p>
          <a:p>
            <a:pPr marL="554038" indent="0">
              <a:buNone/>
            </a:pPr>
            <a:r>
              <a:rPr lang="it-IT" dirty="0">
                <a:solidFill>
                  <a:schemeClr val="tx1"/>
                </a:solidFill>
              </a:rPr>
              <a:t>Analisi e soluzione di problematiche in un contesto operativo riguardante l’area professionale (caso aziendale). </a:t>
            </a:r>
          </a:p>
          <a:p>
            <a:pPr marL="839788" indent="-285750">
              <a:buFont typeface="Wingdings" panose="05000000000000000000" pitchFamily="2" charset="2"/>
              <a:buChar char="§"/>
            </a:pPr>
            <a:r>
              <a:rPr lang="it-IT" dirty="0">
                <a:solidFill>
                  <a:schemeClr val="tx1"/>
                </a:solidFill>
              </a:rPr>
              <a:t>TIPOLOGIA C</a:t>
            </a:r>
          </a:p>
          <a:p>
            <a:pPr marL="554038" indent="0">
              <a:buNone/>
            </a:pPr>
            <a:r>
              <a:rPr lang="it-IT" dirty="0">
                <a:solidFill>
                  <a:schemeClr val="tx1"/>
                </a:solidFill>
              </a:rPr>
              <a:t>Individuazione e descrizione analitica delle fasi e delle modalità di realizzazione di un prodotto o di un servizio.</a:t>
            </a:r>
          </a:p>
          <a:p>
            <a:pPr marL="839788" indent="-285750">
              <a:buFont typeface="Wingdings" panose="05000000000000000000" pitchFamily="2" charset="2"/>
              <a:buChar char="§"/>
            </a:pPr>
            <a:r>
              <a:rPr lang="it-IT" dirty="0">
                <a:solidFill>
                  <a:schemeClr val="tx1"/>
                </a:solidFill>
              </a:rPr>
              <a:t>TIPOLOGIA D</a:t>
            </a:r>
          </a:p>
          <a:p>
            <a:pPr marL="554038" indent="0">
              <a:buNone/>
            </a:pPr>
            <a:r>
              <a:rPr lang="it-IT" dirty="0">
                <a:solidFill>
                  <a:schemeClr val="tx1"/>
                </a:solidFill>
              </a:rPr>
              <a:t>Elaborazione delle linee essenziali di un progetto finalizzato alla promozione del territorio e/o all’innovazione delle filiere di indirizzo</a:t>
            </a:r>
          </a:p>
          <a:p>
            <a:pPr marL="0" indent="0">
              <a:buNone/>
            </a:pPr>
            <a:endParaRPr lang="it-IT" dirty="0"/>
          </a:p>
          <a:p>
            <a:pPr>
              <a:buFont typeface="Wingdings" panose="05000000000000000000" pitchFamily="2" charset="2"/>
              <a:buChar char="Ø"/>
            </a:pPr>
            <a:endParaRPr lang="it-IT" dirty="0"/>
          </a:p>
        </p:txBody>
      </p:sp>
      <p:pic>
        <p:nvPicPr>
          <p:cNvPr id="5" name="Immagine 4">
            <a:extLst>
              <a:ext uri="{FF2B5EF4-FFF2-40B4-BE49-F238E27FC236}">
                <a16:creationId xmlns:a16="http://schemas.microsoft.com/office/drawing/2014/main" id="{553D4956-0539-46FE-9F88-96AA2C880F61}"/>
              </a:ext>
            </a:extLst>
          </p:cNvPr>
          <p:cNvPicPr/>
          <p:nvPr/>
        </p:nvPicPr>
        <p:blipFill>
          <a:blip r:embed="rId2">
            <a:extLst>
              <a:ext uri="{28A0092B-C50C-407E-A947-70E740481C1C}">
                <a14:useLocalDpi xmlns:a14="http://schemas.microsoft.com/office/drawing/2010/main" val="0"/>
              </a:ext>
            </a:extLst>
          </a:blip>
          <a:srcRect/>
          <a:stretch/>
        </p:blipFill>
        <p:spPr bwMode="auto">
          <a:xfrm>
            <a:off x="10201215" y="6011586"/>
            <a:ext cx="1212461" cy="443446"/>
          </a:xfrm>
          <a:prstGeom prst="rect">
            <a:avLst/>
          </a:prstGeom>
          <a:noFill/>
          <a:ln>
            <a:noFill/>
          </a:ln>
        </p:spPr>
      </p:pic>
    </p:spTree>
    <p:extLst>
      <p:ext uri="{BB962C8B-B14F-4D97-AF65-F5344CB8AC3E}">
        <p14:creationId xmlns:p14="http://schemas.microsoft.com/office/powerpoint/2010/main" val="13124956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303166-2558-4DF4-8CC2-4B4849F12B9D}"/>
              </a:ext>
            </a:extLst>
          </p:cNvPr>
          <p:cNvSpPr>
            <a:spLocks noGrp="1"/>
          </p:cNvSpPr>
          <p:nvPr>
            <p:ph type="title"/>
          </p:nvPr>
        </p:nvSpPr>
        <p:spPr>
          <a:xfrm>
            <a:off x="677334" y="609600"/>
            <a:ext cx="8596668" cy="992777"/>
          </a:xfrm>
        </p:spPr>
        <p:txBody>
          <a:bodyPr>
            <a:normAutofit/>
          </a:bodyPr>
          <a:lstStyle/>
          <a:p>
            <a:r>
              <a:rPr lang="it-IT" dirty="0"/>
              <a:t>Struttura dei nuovi </a:t>
            </a:r>
            <a:r>
              <a:rPr lang="it-IT" dirty="0" err="1"/>
              <a:t>QdR</a:t>
            </a:r>
            <a:endParaRPr lang="it-IT" dirty="0"/>
          </a:p>
        </p:txBody>
      </p:sp>
      <p:sp>
        <p:nvSpPr>
          <p:cNvPr id="3" name="Segnaposto contenuto 2">
            <a:extLst>
              <a:ext uri="{FF2B5EF4-FFF2-40B4-BE49-F238E27FC236}">
                <a16:creationId xmlns:a16="http://schemas.microsoft.com/office/drawing/2014/main" id="{8D5FD155-C490-4C35-A286-AC7894E8EAFB}"/>
              </a:ext>
            </a:extLst>
          </p:cNvPr>
          <p:cNvSpPr>
            <a:spLocks noGrp="1"/>
          </p:cNvSpPr>
          <p:nvPr>
            <p:ph idx="1"/>
          </p:nvPr>
        </p:nvSpPr>
        <p:spPr>
          <a:xfrm>
            <a:off x="677334" y="1985553"/>
            <a:ext cx="8596668" cy="4055809"/>
          </a:xfrm>
        </p:spPr>
        <p:txBody>
          <a:bodyPr>
            <a:normAutofit/>
          </a:bodyPr>
          <a:lstStyle/>
          <a:p>
            <a:pPr marL="0" indent="0">
              <a:buNone/>
            </a:pPr>
            <a:r>
              <a:rPr lang="it-IT" dirty="0">
                <a:solidFill>
                  <a:schemeClr val="tx1"/>
                </a:solidFill>
              </a:rPr>
              <a:t>Sempre nella parte contenente la descrizione delle </a:t>
            </a:r>
            <a:r>
              <a:rPr lang="it-IT" u="sng" dirty="0">
                <a:solidFill>
                  <a:schemeClr val="tx1"/>
                </a:solidFill>
              </a:rPr>
              <a:t>caratteristiche strutturali della prova</a:t>
            </a:r>
            <a:r>
              <a:rPr lang="it-IT" dirty="0">
                <a:solidFill>
                  <a:schemeClr val="tx1"/>
                </a:solidFill>
              </a:rPr>
              <a:t> d’esame sono indicate:</a:t>
            </a:r>
          </a:p>
          <a:p>
            <a:pPr>
              <a:buFont typeface="Wingdings" panose="05000000000000000000" pitchFamily="2" charset="2"/>
              <a:buChar char="Ø"/>
            </a:pPr>
            <a:r>
              <a:rPr lang="it-IT" dirty="0">
                <a:solidFill>
                  <a:schemeClr val="tx1"/>
                </a:solidFill>
              </a:rPr>
              <a:t>la </a:t>
            </a:r>
            <a:r>
              <a:rPr lang="it-IT" u="sng" dirty="0">
                <a:solidFill>
                  <a:schemeClr val="tx1"/>
                </a:solidFill>
              </a:rPr>
              <a:t>durata</a:t>
            </a:r>
            <a:r>
              <a:rPr lang="it-IT" dirty="0">
                <a:solidFill>
                  <a:schemeClr val="tx1"/>
                </a:solidFill>
              </a:rPr>
              <a:t> della prova (con l’indicazione di un range orario che prevede tempi più lunghi se sia prevista, a livello di istituto, una prova scritta con integrazione laboratoriale)</a:t>
            </a:r>
          </a:p>
          <a:p>
            <a:pPr>
              <a:buFont typeface="Wingdings" panose="05000000000000000000" pitchFamily="2" charset="2"/>
              <a:buChar char="Ø"/>
            </a:pPr>
            <a:r>
              <a:rPr lang="it-IT" dirty="0">
                <a:solidFill>
                  <a:schemeClr val="tx1"/>
                </a:solidFill>
              </a:rPr>
              <a:t>la possibilità di far svolgere la prova in due giorni per una eventuale integrazione di tipo laboratoriale</a:t>
            </a:r>
          </a:p>
          <a:p>
            <a:pPr marL="0" indent="0">
              <a:buNone/>
            </a:pPr>
            <a:endParaRPr lang="it-IT" dirty="0"/>
          </a:p>
          <a:p>
            <a:pPr>
              <a:buFont typeface="Wingdings" panose="05000000000000000000" pitchFamily="2" charset="2"/>
              <a:buChar char="Ø"/>
            </a:pPr>
            <a:endParaRPr lang="it-IT" dirty="0"/>
          </a:p>
        </p:txBody>
      </p:sp>
      <p:pic>
        <p:nvPicPr>
          <p:cNvPr id="5" name="Immagine 4">
            <a:extLst>
              <a:ext uri="{FF2B5EF4-FFF2-40B4-BE49-F238E27FC236}">
                <a16:creationId xmlns:a16="http://schemas.microsoft.com/office/drawing/2014/main" id="{553D4956-0539-46FE-9F88-96AA2C880F61}"/>
              </a:ext>
            </a:extLst>
          </p:cNvPr>
          <p:cNvPicPr/>
          <p:nvPr/>
        </p:nvPicPr>
        <p:blipFill>
          <a:blip r:embed="rId2">
            <a:extLst>
              <a:ext uri="{28A0092B-C50C-407E-A947-70E740481C1C}">
                <a14:useLocalDpi xmlns:a14="http://schemas.microsoft.com/office/drawing/2010/main" val="0"/>
              </a:ext>
            </a:extLst>
          </a:blip>
          <a:srcRect/>
          <a:stretch/>
        </p:blipFill>
        <p:spPr bwMode="auto">
          <a:xfrm>
            <a:off x="10201215" y="6011586"/>
            <a:ext cx="1212461" cy="443446"/>
          </a:xfrm>
          <a:prstGeom prst="rect">
            <a:avLst/>
          </a:prstGeom>
          <a:noFill/>
          <a:ln>
            <a:noFill/>
          </a:ln>
        </p:spPr>
      </p:pic>
    </p:spTree>
    <p:extLst>
      <p:ext uri="{BB962C8B-B14F-4D97-AF65-F5344CB8AC3E}">
        <p14:creationId xmlns:p14="http://schemas.microsoft.com/office/powerpoint/2010/main" val="29793956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303166-2558-4DF4-8CC2-4B4849F12B9D}"/>
              </a:ext>
            </a:extLst>
          </p:cNvPr>
          <p:cNvSpPr>
            <a:spLocks noGrp="1"/>
          </p:cNvSpPr>
          <p:nvPr>
            <p:ph type="title"/>
          </p:nvPr>
        </p:nvSpPr>
        <p:spPr>
          <a:xfrm>
            <a:off x="677334" y="609600"/>
            <a:ext cx="8596668" cy="992777"/>
          </a:xfrm>
        </p:spPr>
        <p:txBody>
          <a:bodyPr>
            <a:normAutofit/>
          </a:bodyPr>
          <a:lstStyle/>
          <a:p>
            <a:r>
              <a:rPr lang="it-IT" dirty="0"/>
              <a:t>Struttura dei nuovi </a:t>
            </a:r>
            <a:r>
              <a:rPr lang="it-IT" dirty="0" err="1"/>
              <a:t>QdR</a:t>
            </a:r>
            <a:endParaRPr lang="it-IT" dirty="0"/>
          </a:p>
        </p:txBody>
      </p:sp>
      <p:sp>
        <p:nvSpPr>
          <p:cNvPr id="3" name="Segnaposto contenuto 2">
            <a:extLst>
              <a:ext uri="{FF2B5EF4-FFF2-40B4-BE49-F238E27FC236}">
                <a16:creationId xmlns:a16="http://schemas.microsoft.com/office/drawing/2014/main" id="{8D5FD155-C490-4C35-A286-AC7894E8EAFB}"/>
              </a:ext>
            </a:extLst>
          </p:cNvPr>
          <p:cNvSpPr>
            <a:spLocks noGrp="1"/>
          </p:cNvSpPr>
          <p:nvPr>
            <p:ph idx="1"/>
          </p:nvPr>
        </p:nvSpPr>
        <p:spPr>
          <a:xfrm>
            <a:off x="677334" y="1985553"/>
            <a:ext cx="8596668" cy="4055809"/>
          </a:xfrm>
        </p:spPr>
        <p:txBody>
          <a:bodyPr>
            <a:normAutofit/>
          </a:bodyPr>
          <a:lstStyle/>
          <a:p>
            <a:pPr marL="0" indent="0">
              <a:buNone/>
            </a:pPr>
            <a:r>
              <a:rPr lang="it-IT" u="sng" dirty="0">
                <a:solidFill>
                  <a:schemeClr val="accent1"/>
                </a:solidFill>
                <a:ea typeface="+mj-ea"/>
                <a:cs typeface="+mj-cs"/>
              </a:rPr>
              <a:t>Durata della prova </a:t>
            </a:r>
            <a:r>
              <a:rPr lang="it-IT" dirty="0">
                <a:solidFill>
                  <a:schemeClr val="accent1"/>
                </a:solidFill>
                <a:ea typeface="+mj-ea"/>
                <a:cs typeface="+mj-cs"/>
              </a:rPr>
              <a:t>per Enogastronomia e Ospitalità alberghiera </a:t>
            </a:r>
          </a:p>
          <a:p>
            <a:pPr marL="0" indent="0">
              <a:buNone/>
            </a:pPr>
            <a:r>
              <a:rPr lang="it-IT" dirty="0">
                <a:solidFill>
                  <a:schemeClr val="tx1"/>
                </a:solidFill>
              </a:rPr>
              <a:t>La durata della prova è prevista di 6 ore, se trattasi solo di un elaborato scritto; fino a un massimo di 12 ore, se sia prevista una prova scritta con integrazione laboratoriale.</a:t>
            </a:r>
          </a:p>
          <a:p>
            <a:pPr marL="0" indent="0">
              <a:buNone/>
            </a:pPr>
            <a:r>
              <a:rPr lang="it-IT" dirty="0">
                <a:solidFill>
                  <a:schemeClr val="tx1"/>
                </a:solidFill>
              </a:rPr>
              <a:t>In quest’ultimo caso, ferma restando l’unicità della prova, la Commissione d’esame, tenuto conto delle dotazioni logistiche e delle esigenze organizzative dell’Istituto, può riservarsi la possibilità di far svolgere la prova in due giorni per una eventuale integrazione di tipo laboratoriale, fornendo ai candidati le specifiche consegne all’inizio di ciascuna giornata d’esame. Pertanto, la Commissione può disporre la durata della prova scritta in 4 ore, tenuto presente che per l’integrazione laboratoriale del giorno successivo, al fine di garantire l’esecuzione individuale e la presenza dell’intera Commissione, si debba adottare un modello organizzativo “per turni” della durata massima di 8 ore.</a:t>
            </a:r>
          </a:p>
          <a:p>
            <a:pPr marL="0" indent="0">
              <a:buNone/>
            </a:pPr>
            <a:endParaRPr lang="it-IT" dirty="0"/>
          </a:p>
          <a:p>
            <a:pPr>
              <a:buFont typeface="Wingdings" panose="05000000000000000000" pitchFamily="2" charset="2"/>
              <a:buChar char="Ø"/>
            </a:pPr>
            <a:endParaRPr lang="it-IT" dirty="0"/>
          </a:p>
        </p:txBody>
      </p:sp>
      <p:pic>
        <p:nvPicPr>
          <p:cNvPr id="5" name="Immagine 4">
            <a:extLst>
              <a:ext uri="{FF2B5EF4-FFF2-40B4-BE49-F238E27FC236}">
                <a16:creationId xmlns:a16="http://schemas.microsoft.com/office/drawing/2014/main" id="{553D4956-0539-46FE-9F88-96AA2C880F61}"/>
              </a:ext>
            </a:extLst>
          </p:cNvPr>
          <p:cNvPicPr/>
          <p:nvPr/>
        </p:nvPicPr>
        <p:blipFill>
          <a:blip r:embed="rId2">
            <a:extLst>
              <a:ext uri="{28A0092B-C50C-407E-A947-70E740481C1C}">
                <a14:useLocalDpi xmlns:a14="http://schemas.microsoft.com/office/drawing/2010/main" val="0"/>
              </a:ext>
            </a:extLst>
          </a:blip>
          <a:srcRect/>
          <a:stretch/>
        </p:blipFill>
        <p:spPr bwMode="auto">
          <a:xfrm>
            <a:off x="10201215" y="6011586"/>
            <a:ext cx="1212461" cy="443446"/>
          </a:xfrm>
          <a:prstGeom prst="rect">
            <a:avLst/>
          </a:prstGeom>
          <a:noFill/>
          <a:ln>
            <a:noFill/>
          </a:ln>
        </p:spPr>
      </p:pic>
    </p:spTree>
    <p:extLst>
      <p:ext uri="{BB962C8B-B14F-4D97-AF65-F5344CB8AC3E}">
        <p14:creationId xmlns:p14="http://schemas.microsoft.com/office/powerpoint/2010/main" val="1471530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D91A684C-1619-47B3-A71B-332D01ADCB2E}"/>
              </a:ext>
            </a:extLst>
          </p:cNvPr>
          <p:cNvSpPr>
            <a:spLocks noGrp="1"/>
          </p:cNvSpPr>
          <p:nvPr>
            <p:ph type="ctrTitle"/>
          </p:nvPr>
        </p:nvSpPr>
        <p:spPr>
          <a:xfrm>
            <a:off x="679269" y="1349829"/>
            <a:ext cx="8594734" cy="4302033"/>
          </a:xfrm>
        </p:spPr>
        <p:txBody>
          <a:bodyPr/>
          <a:lstStyle/>
          <a:p>
            <a:pPr algn="l"/>
            <a:r>
              <a:rPr kumimoji="0" lang="it-IT" sz="4400" b="0" i="0" u="none" strike="noStrike" kern="1200" cap="none" spc="0" normalizeH="0" baseline="0" noProof="0" dirty="0">
                <a:ln>
                  <a:noFill/>
                </a:ln>
                <a:solidFill>
                  <a:srgbClr val="5FCBEF"/>
                </a:solidFill>
                <a:effectLst/>
                <a:uLnTx/>
                <a:uFillTx/>
                <a:latin typeface="Trebuchet MS" panose="020B0603020202020204"/>
                <a:ea typeface="+mj-ea"/>
                <a:cs typeface="+mj-cs"/>
              </a:rPr>
              <a:t>Gli istituti professionali </a:t>
            </a:r>
            <a:br>
              <a:rPr kumimoji="0" lang="it-IT" sz="4400" b="0" i="0" u="none" strike="noStrike" kern="1200" cap="none" spc="0" normalizeH="0" baseline="0" noProof="0" dirty="0">
                <a:ln>
                  <a:noFill/>
                </a:ln>
                <a:solidFill>
                  <a:srgbClr val="5FCBEF"/>
                </a:solidFill>
                <a:effectLst/>
                <a:uLnTx/>
                <a:uFillTx/>
                <a:latin typeface="Trebuchet MS" panose="020B0603020202020204"/>
                <a:ea typeface="+mj-ea"/>
                <a:cs typeface="+mj-cs"/>
              </a:rPr>
            </a:br>
            <a:r>
              <a:rPr kumimoji="0" lang="it-IT" sz="4400" b="0" i="0" u="none" strike="noStrike" kern="1200" cap="none" spc="0" normalizeH="0" baseline="0" noProof="0" dirty="0">
                <a:ln>
                  <a:noFill/>
                </a:ln>
                <a:solidFill>
                  <a:srgbClr val="5FCBEF"/>
                </a:solidFill>
                <a:effectLst/>
                <a:uLnTx/>
                <a:uFillTx/>
                <a:latin typeface="Trebuchet MS" panose="020B0603020202020204"/>
                <a:ea typeface="+mj-ea"/>
                <a:cs typeface="+mj-cs"/>
              </a:rPr>
              <a:t>di nuovo ordinamento</a:t>
            </a:r>
            <a:br>
              <a:rPr kumimoji="0" lang="it-IT" sz="4400" b="0" i="0" u="none" strike="noStrike" kern="1200" cap="none" spc="0" normalizeH="0" baseline="0" noProof="0" dirty="0">
                <a:ln>
                  <a:noFill/>
                </a:ln>
                <a:solidFill>
                  <a:srgbClr val="5FCBEF"/>
                </a:solidFill>
                <a:effectLst/>
                <a:uLnTx/>
                <a:uFillTx/>
                <a:latin typeface="Trebuchet MS" panose="020B0603020202020204"/>
                <a:ea typeface="+mj-ea"/>
                <a:cs typeface="+mj-cs"/>
              </a:rPr>
            </a:br>
            <a:br>
              <a:rPr kumimoji="0" lang="it-IT" sz="4400" b="0" i="0" u="none" strike="noStrike" kern="1200" cap="none" spc="0" normalizeH="0" baseline="0" noProof="0" dirty="0">
                <a:ln>
                  <a:noFill/>
                </a:ln>
                <a:solidFill>
                  <a:srgbClr val="5FCBEF"/>
                </a:solidFill>
                <a:effectLst/>
                <a:uLnTx/>
                <a:uFillTx/>
                <a:latin typeface="Trebuchet MS" panose="020B0603020202020204"/>
                <a:ea typeface="+mj-ea"/>
                <a:cs typeface="+mj-cs"/>
              </a:rPr>
            </a:br>
            <a:r>
              <a:rPr kumimoji="0" lang="it-IT" sz="3200" b="0" i="0" u="none" strike="noStrike" kern="1200" cap="none" spc="0" normalizeH="0" baseline="0" noProof="0" dirty="0">
                <a:ln>
                  <a:noFill/>
                </a:ln>
                <a:solidFill>
                  <a:srgbClr val="5FCBEF"/>
                </a:solidFill>
                <a:effectLst/>
                <a:uLnTx/>
                <a:uFillTx/>
                <a:latin typeface="Trebuchet MS" panose="020B0603020202020204"/>
                <a:ea typeface="+mj-ea"/>
                <a:cs typeface="+mj-cs"/>
              </a:rPr>
              <a:t>decreto legislativo 13 aprile 2017, n. 61</a:t>
            </a:r>
            <a:br>
              <a:rPr kumimoji="0" lang="it-IT" sz="3200" b="0" i="0" u="none" strike="noStrike" kern="1200" cap="none" spc="0" normalizeH="0" baseline="0" noProof="0" dirty="0">
                <a:ln>
                  <a:noFill/>
                </a:ln>
                <a:solidFill>
                  <a:srgbClr val="5FCBEF"/>
                </a:solidFill>
                <a:effectLst/>
                <a:uLnTx/>
                <a:uFillTx/>
                <a:latin typeface="Trebuchet MS" panose="020B0603020202020204"/>
                <a:ea typeface="+mj-ea"/>
                <a:cs typeface="+mj-cs"/>
              </a:rPr>
            </a:br>
            <a:r>
              <a:rPr kumimoji="0" lang="it-IT" sz="3200" b="0" i="0" u="none" strike="noStrike" kern="1200" cap="none" spc="0" normalizeH="0" baseline="0" noProof="0" dirty="0">
                <a:ln>
                  <a:noFill/>
                </a:ln>
                <a:solidFill>
                  <a:srgbClr val="5FCBEF"/>
                </a:solidFill>
                <a:effectLst/>
                <a:uLnTx/>
                <a:uFillTx/>
                <a:latin typeface="Trebuchet MS" panose="020B0603020202020204"/>
                <a:ea typeface="+mj-ea"/>
                <a:cs typeface="+mj-cs"/>
              </a:rPr>
              <a:t>decreto ministeriale 24 maggio 2018, n. 92</a:t>
            </a:r>
            <a:br>
              <a:rPr kumimoji="0" lang="it-IT" sz="3200" b="0" i="0" u="none" strike="noStrike" kern="1200" cap="none" spc="0" normalizeH="0" baseline="0" noProof="0" dirty="0">
                <a:ln>
                  <a:noFill/>
                </a:ln>
                <a:solidFill>
                  <a:srgbClr val="5FCBEF"/>
                </a:solidFill>
                <a:effectLst/>
                <a:uLnTx/>
                <a:uFillTx/>
                <a:latin typeface="Trebuchet MS" panose="020B0603020202020204"/>
                <a:ea typeface="+mj-ea"/>
                <a:cs typeface="+mj-cs"/>
              </a:rPr>
            </a:br>
            <a:r>
              <a:rPr kumimoji="0" lang="it-IT" sz="3200" b="0" i="0" u="none" strike="noStrike" kern="1200" cap="none" spc="0" normalizeH="0" baseline="0" noProof="0" dirty="0">
                <a:ln>
                  <a:noFill/>
                </a:ln>
                <a:solidFill>
                  <a:srgbClr val="5FCBEF"/>
                </a:solidFill>
                <a:effectLst/>
                <a:uLnTx/>
                <a:uFillTx/>
                <a:latin typeface="Trebuchet MS" panose="020B0603020202020204"/>
                <a:ea typeface="+mj-ea"/>
                <a:cs typeface="+mj-cs"/>
              </a:rPr>
              <a:t>decreto ministeriale 23 agosto 2018, n. 766 </a:t>
            </a:r>
            <a:br>
              <a:rPr kumimoji="0" lang="it-IT" sz="3200" b="0" i="0" u="none" strike="noStrike" kern="1200" cap="none" spc="0" normalizeH="0" baseline="0" noProof="0" dirty="0">
                <a:ln>
                  <a:noFill/>
                </a:ln>
                <a:solidFill>
                  <a:srgbClr val="5FCBEF"/>
                </a:solidFill>
                <a:effectLst/>
                <a:uLnTx/>
                <a:uFillTx/>
                <a:latin typeface="Trebuchet MS" panose="020B0603020202020204"/>
                <a:ea typeface="+mj-ea"/>
                <a:cs typeface="+mj-cs"/>
              </a:rPr>
            </a:br>
            <a:r>
              <a:rPr kumimoji="0" lang="it-IT" sz="3200" b="0" i="0" u="none" strike="noStrike" kern="1200" cap="none" spc="0" normalizeH="0" baseline="0" noProof="0" dirty="0">
                <a:ln>
                  <a:noFill/>
                </a:ln>
                <a:solidFill>
                  <a:srgbClr val="5FCBEF"/>
                </a:solidFill>
                <a:effectLst/>
                <a:uLnTx/>
                <a:uFillTx/>
                <a:latin typeface="Trebuchet MS" panose="020B0603020202020204"/>
                <a:ea typeface="+mj-ea"/>
                <a:cs typeface="+mj-cs"/>
              </a:rPr>
              <a:t>decreto ministeriale 12 giugno 2020 n. 33</a:t>
            </a:r>
            <a:endParaRPr lang="it-IT" dirty="0"/>
          </a:p>
        </p:txBody>
      </p:sp>
      <p:pic>
        <p:nvPicPr>
          <p:cNvPr id="5" name="Immagine 4">
            <a:extLst>
              <a:ext uri="{FF2B5EF4-FFF2-40B4-BE49-F238E27FC236}">
                <a16:creationId xmlns:a16="http://schemas.microsoft.com/office/drawing/2014/main" id="{553D4956-0539-46FE-9F88-96AA2C880F61}"/>
              </a:ext>
            </a:extLst>
          </p:cNvPr>
          <p:cNvPicPr/>
          <p:nvPr/>
        </p:nvPicPr>
        <p:blipFill>
          <a:blip r:embed="rId2">
            <a:extLst>
              <a:ext uri="{28A0092B-C50C-407E-A947-70E740481C1C}">
                <a14:useLocalDpi xmlns:a14="http://schemas.microsoft.com/office/drawing/2010/main" val="0"/>
              </a:ext>
            </a:extLst>
          </a:blip>
          <a:srcRect/>
          <a:stretch/>
        </p:blipFill>
        <p:spPr bwMode="auto">
          <a:xfrm>
            <a:off x="10201215" y="6011586"/>
            <a:ext cx="1212461" cy="443446"/>
          </a:xfrm>
          <a:prstGeom prst="rect">
            <a:avLst/>
          </a:prstGeom>
          <a:noFill/>
          <a:ln>
            <a:noFill/>
          </a:ln>
        </p:spPr>
      </p:pic>
    </p:spTree>
    <p:extLst>
      <p:ext uri="{BB962C8B-B14F-4D97-AF65-F5344CB8AC3E}">
        <p14:creationId xmlns:p14="http://schemas.microsoft.com/office/powerpoint/2010/main" val="40533482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303166-2558-4DF4-8CC2-4B4849F12B9D}"/>
              </a:ext>
            </a:extLst>
          </p:cNvPr>
          <p:cNvSpPr>
            <a:spLocks noGrp="1"/>
          </p:cNvSpPr>
          <p:nvPr>
            <p:ph type="title"/>
          </p:nvPr>
        </p:nvSpPr>
        <p:spPr>
          <a:xfrm>
            <a:off x="677334" y="609600"/>
            <a:ext cx="8596668" cy="992777"/>
          </a:xfrm>
        </p:spPr>
        <p:txBody>
          <a:bodyPr>
            <a:normAutofit/>
          </a:bodyPr>
          <a:lstStyle/>
          <a:p>
            <a:r>
              <a:rPr lang="it-IT" dirty="0"/>
              <a:t>Struttura dei nuovi </a:t>
            </a:r>
            <a:r>
              <a:rPr lang="it-IT" dirty="0" err="1"/>
              <a:t>QdR</a:t>
            </a:r>
            <a:endParaRPr lang="it-IT" dirty="0"/>
          </a:p>
        </p:txBody>
      </p:sp>
      <p:sp>
        <p:nvSpPr>
          <p:cNvPr id="3" name="Segnaposto contenuto 2">
            <a:extLst>
              <a:ext uri="{FF2B5EF4-FFF2-40B4-BE49-F238E27FC236}">
                <a16:creationId xmlns:a16="http://schemas.microsoft.com/office/drawing/2014/main" id="{8D5FD155-C490-4C35-A286-AC7894E8EAFB}"/>
              </a:ext>
            </a:extLst>
          </p:cNvPr>
          <p:cNvSpPr>
            <a:spLocks noGrp="1"/>
          </p:cNvSpPr>
          <p:nvPr>
            <p:ph idx="1"/>
          </p:nvPr>
        </p:nvSpPr>
        <p:spPr>
          <a:xfrm>
            <a:off x="677334" y="1602377"/>
            <a:ext cx="8596668" cy="4438985"/>
          </a:xfrm>
        </p:spPr>
        <p:txBody>
          <a:bodyPr>
            <a:normAutofit/>
          </a:bodyPr>
          <a:lstStyle/>
          <a:p>
            <a:pPr marL="0" indent="0">
              <a:buNone/>
            </a:pPr>
            <a:r>
              <a:rPr lang="it-IT" dirty="0">
                <a:solidFill>
                  <a:schemeClr val="tx1"/>
                </a:solidFill>
              </a:rPr>
              <a:t>Nella parte del </a:t>
            </a:r>
            <a:r>
              <a:rPr lang="it-IT" dirty="0" err="1">
                <a:solidFill>
                  <a:schemeClr val="tx1"/>
                </a:solidFill>
              </a:rPr>
              <a:t>QdR</a:t>
            </a:r>
            <a:r>
              <a:rPr lang="it-IT" dirty="0">
                <a:solidFill>
                  <a:schemeClr val="tx1"/>
                </a:solidFill>
              </a:rPr>
              <a:t> contenente i «</a:t>
            </a:r>
            <a:r>
              <a:rPr lang="it-IT" u="sng" dirty="0">
                <a:solidFill>
                  <a:schemeClr val="tx1"/>
                </a:solidFill>
              </a:rPr>
              <a:t>Nuclei tematici fondamentali d’indirizzo correlati alle competenze</a:t>
            </a:r>
            <a:r>
              <a:rPr lang="it-IT" dirty="0">
                <a:solidFill>
                  <a:schemeClr val="tx1"/>
                </a:solidFill>
              </a:rPr>
              <a:t>» sono individuati i nuclei essenziali e fondanti che</a:t>
            </a:r>
          </a:p>
          <a:p>
            <a:pPr>
              <a:buFont typeface="Wingdings" panose="05000000000000000000" pitchFamily="2" charset="2"/>
              <a:buChar char="Ø"/>
            </a:pPr>
            <a:r>
              <a:rPr lang="it-IT" dirty="0">
                <a:solidFill>
                  <a:schemeClr val="tx1"/>
                </a:solidFill>
              </a:rPr>
              <a:t>assumono un esplicito valore formativo rispetto alle competenze di cui sono i supporti;</a:t>
            </a:r>
          </a:p>
          <a:p>
            <a:pPr>
              <a:buFont typeface="Wingdings" panose="05000000000000000000" pitchFamily="2" charset="2"/>
              <a:buChar char="Ø"/>
            </a:pPr>
            <a:r>
              <a:rPr lang="it-IT" dirty="0">
                <a:solidFill>
                  <a:schemeClr val="tx1"/>
                </a:solidFill>
              </a:rPr>
              <a:t>sono costituiti da tematiche che ricorrono nello sviluppo di uno o più insegnamenti;</a:t>
            </a:r>
          </a:p>
          <a:p>
            <a:pPr>
              <a:buFont typeface="Wingdings" panose="05000000000000000000" pitchFamily="2" charset="2"/>
              <a:buChar char="Ø"/>
            </a:pPr>
            <a:r>
              <a:rPr lang="it-IT" dirty="0">
                <a:solidFill>
                  <a:schemeClr val="tx1"/>
                </a:solidFill>
              </a:rPr>
              <a:t>sono elementi essenziali che hanno valore strutturante e generativo sia di conoscenze che del saper agire;</a:t>
            </a:r>
          </a:p>
          <a:p>
            <a:pPr>
              <a:buFont typeface="Wingdings" panose="05000000000000000000" pitchFamily="2" charset="2"/>
              <a:buChar char="Ø"/>
            </a:pPr>
            <a:r>
              <a:rPr lang="it-IT" dirty="0">
                <a:solidFill>
                  <a:schemeClr val="tx1"/>
                </a:solidFill>
              </a:rPr>
              <a:t>sono elementi la cui comprensione permette di prevedere e di affrontare i compiti cognitivi o operativi che si possono incontrare nel percorso di apprendimento o nell’attività lavorativa.</a:t>
            </a:r>
          </a:p>
          <a:p>
            <a:pPr marL="0" indent="0">
              <a:buNone/>
            </a:pPr>
            <a:r>
              <a:rPr lang="it-IT" b="1" dirty="0">
                <a:solidFill>
                  <a:schemeClr val="tx1"/>
                </a:solidFill>
              </a:rPr>
              <a:t>Attorno a tali nuclei tematici fondamentali devono essere dunque costruite le programmazioni non solo delle classi finali, ma dell’intero triennio.</a:t>
            </a:r>
          </a:p>
          <a:p>
            <a:pPr marL="0" indent="0">
              <a:buNone/>
            </a:pPr>
            <a:endParaRPr lang="it-IT" dirty="0"/>
          </a:p>
        </p:txBody>
      </p:sp>
      <p:pic>
        <p:nvPicPr>
          <p:cNvPr id="5" name="Immagine 4">
            <a:extLst>
              <a:ext uri="{FF2B5EF4-FFF2-40B4-BE49-F238E27FC236}">
                <a16:creationId xmlns:a16="http://schemas.microsoft.com/office/drawing/2014/main" id="{553D4956-0539-46FE-9F88-96AA2C880F61}"/>
              </a:ext>
            </a:extLst>
          </p:cNvPr>
          <p:cNvPicPr/>
          <p:nvPr/>
        </p:nvPicPr>
        <p:blipFill>
          <a:blip r:embed="rId2">
            <a:extLst>
              <a:ext uri="{28A0092B-C50C-407E-A947-70E740481C1C}">
                <a14:useLocalDpi xmlns:a14="http://schemas.microsoft.com/office/drawing/2010/main" val="0"/>
              </a:ext>
            </a:extLst>
          </a:blip>
          <a:srcRect/>
          <a:stretch/>
        </p:blipFill>
        <p:spPr bwMode="auto">
          <a:xfrm>
            <a:off x="10201215" y="6011586"/>
            <a:ext cx="1212461" cy="443446"/>
          </a:xfrm>
          <a:prstGeom prst="rect">
            <a:avLst/>
          </a:prstGeom>
          <a:noFill/>
          <a:ln>
            <a:noFill/>
          </a:ln>
        </p:spPr>
      </p:pic>
    </p:spTree>
    <p:extLst>
      <p:ext uri="{BB962C8B-B14F-4D97-AF65-F5344CB8AC3E}">
        <p14:creationId xmlns:p14="http://schemas.microsoft.com/office/powerpoint/2010/main" val="292261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303166-2558-4DF4-8CC2-4B4849F12B9D}"/>
              </a:ext>
            </a:extLst>
          </p:cNvPr>
          <p:cNvSpPr>
            <a:spLocks noGrp="1"/>
          </p:cNvSpPr>
          <p:nvPr>
            <p:ph type="title"/>
          </p:nvPr>
        </p:nvSpPr>
        <p:spPr>
          <a:xfrm>
            <a:off x="677334" y="609600"/>
            <a:ext cx="8596668" cy="992777"/>
          </a:xfrm>
        </p:spPr>
        <p:txBody>
          <a:bodyPr>
            <a:normAutofit/>
          </a:bodyPr>
          <a:lstStyle/>
          <a:p>
            <a:r>
              <a:rPr lang="it-IT" dirty="0"/>
              <a:t>Struttura dei nuovi </a:t>
            </a:r>
            <a:r>
              <a:rPr lang="it-IT" dirty="0" err="1"/>
              <a:t>QdR</a:t>
            </a:r>
            <a:endParaRPr lang="it-IT" dirty="0"/>
          </a:p>
        </p:txBody>
      </p:sp>
      <p:sp>
        <p:nvSpPr>
          <p:cNvPr id="3" name="Segnaposto contenuto 2">
            <a:extLst>
              <a:ext uri="{FF2B5EF4-FFF2-40B4-BE49-F238E27FC236}">
                <a16:creationId xmlns:a16="http://schemas.microsoft.com/office/drawing/2014/main" id="{8D5FD155-C490-4C35-A286-AC7894E8EAFB}"/>
              </a:ext>
            </a:extLst>
          </p:cNvPr>
          <p:cNvSpPr>
            <a:spLocks noGrp="1"/>
          </p:cNvSpPr>
          <p:nvPr>
            <p:ph idx="1"/>
          </p:nvPr>
        </p:nvSpPr>
        <p:spPr>
          <a:xfrm>
            <a:off x="677334" y="1602377"/>
            <a:ext cx="8596668" cy="4646023"/>
          </a:xfrm>
        </p:spPr>
        <p:txBody>
          <a:bodyPr>
            <a:normAutofit fontScale="62500" lnSpcReduction="20000"/>
          </a:bodyPr>
          <a:lstStyle/>
          <a:p>
            <a:pPr marL="0" indent="0">
              <a:buNone/>
            </a:pPr>
            <a:r>
              <a:rPr lang="it-IT" sz="1900" u="sng" dirty="0">
                <a:solidFill>
                  <a:schemeClr val="accent1"/>
                </a:solidFill>
                <a:ea typeface="+mj-ea"/>
                <a:cs typeface="+mj-cs"/>
              </a:rPr>
              <a:t>Nuclei tematici fondamentali d’indirizzo correlati alle competenze</a:t>
            </a:r>
            <a:r>
              <a:rPr lang="it-IT" sz="1900" dirty="0">
                <a:solidFill>
                  <a:schemeClr val="accent1"/>
                </a:solidFill>
                <a:ea typeface="+mj-ea"/>
                <a:cs typeface="+mj-cs"/>
              </a:rPr>
              <a:t> per Enogastronomia e ospitalità alberghiera</a:t>
            </a:r>
            <a:endParaRPr lang="it-IT" sz="1900" u="sng" dirty="0">
              <a:solidFill>
                <a:schemeClr val="accent1"/>
              </a:solidFill>
              <a:ea typeface="+mj-ea"/>
              <a:cs typeface="+mj-cs"/>
            </a:endParaRPr>
          </a:p>
          <a:p>
            <a:pPr marL="342900" lvl="0" indent="-342900" algn="just">
              <a:buFont typeface="+mj-lt"/>
              <a:buAutoNum type="arabicPeriod"/>
              <a:tabLst>
                <a:tab pos="311785" algn="l"/>
              </a:tabLst>
            </a:pPr>
            <a:r>
              <a:rPr lang="it-IT" sz="1900" spc="-5" dirty="0">
                <a:solidFill>
                  <a:schemeClr val="tx1"/>
                </a:solidFill>
                <a:effectLst/>
                <a:ea typeface="Cambria" panose="02040503050406030204" pitchFamily="18" charset="0"/>
                <a:cs typeface="Arial" panose="020B0604020202020204" pitchFamily="34" charset="0"/>
              </a:rPr>
              <a:t>Predisposizione di prodotti e/o servizi che abbiano come riferimento i bisogni, le attese e i profili dietetici e/o culturali del cliente, focalizzandosi, in particolare, sugli stili di alimentazione, sui contesti culturali e sui modelli di ospitalità.</a:t>
            </a:r>
          </a:p>
          <a:p>
            <a:pPr marL="342900" lvl="0" indent="-342900" algn="just">
              <a:buFont typeface="+mj-lt"/>
              <a:buAutoNum type="arabicPeriod"/>
              <a:tabLst>
                <a:tab pos="311785" algn="l"/>
              </a:tabLst>
            </a:pPr>
            <a:r>
              <a:rPr lang="it-IT" sz="1900" spc="-5" dirty="0">
                <a:solidFill>
                  <a:schemeClr val="tx1"/>
                </a:solidFill>
                <a:effectLst/>
                <a:ea typeface="Cambria" panose="02040503050406030204" pitchFamily="18" charset="0"/>
                <a:cs typeface="Arial" panose="020B0604020202020204" pitchFamily="34" charset="0"/>
              </a:rPr>
              <a:t>Pianificazione e gestione di prodotti e/o di servizi, con particolare riguardo ai seguenti ambiti: identificazione delle risorse, valutazione dei mutamenti delle tendenze di acquisto e di consumo, controllo della qualità, ottimizzazione dei risultati, efficienza aziendale e sostenibilità ambientale. </a:t>
            </a:r>
          </a:p>
          <a:p>
            <a:pPr marL="342900" lvl="0" indent="-342900" algn="just">
              <a:buFont typeface="+mj-lt"/>
              <a:buAutoNum type="arabicPeriod"/>
              <a:tabLst>
                <a:tab pos="311785" algn="l"/>
              </a:tabLst>
            </a:pPr>
            <a:r>
              <a:rPr lang="it-IT" sz="1900" spc="-5" dirty="0">
                <a:solidFill>
                  <a:schemeClr val="tx1"/>
                </a:solidFill>
                <a:effectLst/>
                <a:ea typeface="Cambria" panose="02040503050406030204" pitchFamily="18" charset="0"/>
                <a:cs typeface="Arial" panose="020B0604020202020204" pitchFamily="34" charset="0"/>
              </a:rPr>
              <a:t>Programmazione e attivazione degli interventi di messa in sicurezza nella lavorazione di prodotti e/o nell’allestimento di servizi: dalle procedure dei piani di autocontrollo all’implementazione della prevenzione dei rischi sul luogo di lavoro, alla connessione tra sicurezza, qualità e privacy.</a:t>
            </a:r>
          </a:p>
          <a:p>
            <a:pPr marL="342900" lvl="0" indent="-342900" algn="just">
              <a:buFont typeface="+mj-lt"/>
              <a:buAutoNum type="arabicPeriod"/>
              <a:tabLst>
                <a:tab pos="311785" algn="l"/>
              </a:tabLst>
            </a:pPr>
            <a:r>
              <a:rPr lang="it-IT" sz="1900" spc="-5" dirty="0">
                <a:solidFill>
                  <a:schemeClr val="tx1"/>
                </a:solidFill>
                <a:effectLst/>
                <a:ea typeface="Cambria" panose="02040503050406030204" pitchFamily="18" charset="0"/>
                <a:cs typeface="Arial" panose="020B0604020202020204" pitchFamily="34" charset="0"/>
              </a:rPr>
              <a:t>Cultura della “Qualità totale” dei prodotti e/o dei servizi: come si esprime e si realizza nella valorizzazione delle tipicità e nell’integrazione con il territorio, nei marchi di qualità, nella digitalizzazione dei processi e nel sostegno all’innovazione. </a:t>
            </a:r>
          </a:p>
          <a:p>
            <a:pPr marL="342900" lvl="0" indent="-342900" algn="just">
              <a:buFont typeface="+mj-lt"/>
              <a:buAutoNum type="arabicPeriod"/>
              <a:tabLst>
                <a:tab pos="311785" algn="l"/>
              </a:tabLst>
            </a:pPr>
            <a:r>
              <a:rPr lang="it-IT" sz="1900" spc="-5" dirty="0">
                <a:solidFill>
                  <a:schemeClr val="tx1"/>
                </a:solidFill>
                <a:effectLst/>
                <a:ea typeface="Cambria" panose="02040503050406030204" pitchFamily="18" charset="0"/>
                <a:cs typeface="Arial" panose="020B0604020202020204" pitchFamily="34" charset="0"/>
              </a:rPr>
              <a:t>Valorizzazione del “made in </a:t>
            </a:r>
            <a:r>
              <a:rPr lang="it-IT" sz="1900" spc="-5" dirty="0" err="1">
                <a:solidFill>
                  <a:schemeClr val="tx1"/>
                </a:solidFill>
                <a:effectLst/>
                <a:ea typeface="Cambria" panose="02040503050406030204" pitchFamily="18" charset="0"/>
                <a:cs typeface="Arial" panose="020B0604020202020204" pitchFamily="34" charset="0"/>
              </a:rPr>
              <a:t>Italy</a:t>
            </a:r>
            <a:r>
              <a:rPr lang="it-IT" sz="1900" spc="-5" dirty="0">
                <a:solidFill>
                  <a:schemeClr val="tx1"/>
                </a:solidFill>
                <a:effectLst/>
                <a:ea typeface="Cambria" panose="02040503050406030204" pitchFamily="18" charset="0"/>
                <a:cs typeface="Arial" panose="020B0604020202020204" pitchFamily="34" charset="0"/>
              </a:rPr>
              <a:t>”, come area integrata tra individuazione dei prodotti di qualità, organizzazione ottimale dei processi produttivi e/o dei servizi, adozione di efficaci strategie di comunicazione e di commercializzazione.</a:t>
            </a:r>
          </a:p>
          <a:p>
            <a:pPr marL="342900" lvl="0" indent="-342900" algn="just">
              <a:buFont typeface="+mj-lt"/>
              <a:buAutoNum type="arabicPeriod"/>
              <a:tabLst>
                <a:tab pos="311785" algn="l"/>
              </a:tabLst>
            </a:pPr>
            <a:r>
              <a:rPr lang="it-IT" sz="1900" spc="-5" dirty="0">
                <a:solidFill>
                  <a:schemeClr val="tx1"/>
                </a:solidFill>
                <a:effectLst/>
                <a:ea typeface="Cambria" panose="02040503050406030204" pitchFamily="18" charset="0"/>
                <a:cs typeface="Arial" panose="020B0604020202020204" pitchFamily="34" charset="0"/>
              </a:rPr>
              <a:t>Sviluppo delle attività e delle figure professionali tra tradizione e innovazione: diffusione della cultura di una sana e corretta alimentazione; introduzione di nuovi alimenti e/o di nuove tipologie di servizi; nuove tendenze del turismo e nuovi modelli di gestione aziendale.</a:t>
            </a:r>
          </a:p>
          <a:p>
            <a:pPr marL="342900" lvl="0" indent="-342900" algn="just">
              <a:buFont typeface="+mj-lt"/>
              <a:buAutoNum type="arabicPeriod"/>
              <a:tabLst>
                <a:tab pos="311785" algn="l"/>
              </a:tabLst>
            </a:pPr>
            <a:r>
              <a:rPr lang="it-IT" sz="1900" spc="-5" dirty="0">
                <a:solidFill>
                  <a:schemeClr val="tx1"/>
                </a:solidFill>
                <a:effectLst/>
                <a:ea typeface="Cambria" panose="02040503050406030204" pitchFamily="18" charset="0"/>
                <a:cs typeface="Arial" panose="020B0604020202020204" pitchFamily="34" charset="0"/>
              </a:rPr>
              <a:t>Lettura e promozione del territorio, dalla corretta rilevazione delle sue risorse alla selezione di eventi rappresentativi delle sue specificità; adozione di tecniche efficaci per la pubblicizzazione degli eventi; valorizzazione di prodotti e servizi, che interconnettono ambiti culturali e professionali.</a:t>
            </a:r>
          </a:p>
          <a:p>
            <a:pPr marL="342900" lvl="0" indent="-342900" algn="just">
              <a:buFont typeface="+mj-lt"/>
              <a:buAutoNum type="arabicPeriod"/>
              <a:tabLst>
                <a:tab pos="311785" algn="l"/>
              </a:tabLst>
            </a:pPr>
            <a:r>
              <a:rPr lang="it-IT" sz="1900" spc="-5" dirty="0">
                <a:solidFill>
                  <a:schemeClr val="tx1"/>
                </a:solidFill>
                <a:effectLst/>
                <a:ea typeface="Cambria" panose="02040503050406030204" pitchFamily="18" charset="0"/>
                <a:cs typeface="Arial" panose="020B0604020202020204" pitchFamily="34" charset="0"/>
              </a:rPr>
              <a:t>Ospitalità, intesa come spazio comunicativo del “customer care”; identificazione del target della clientela e offerta di prodotti e servizi per la soddisfazione e la fidelizzazione della clientela. </a:t>
            </a:r>
            <a:endParaRPr lang="it-IT" sz="1900" dirty="0"/>
          </a:p>
          <a:p>
            <a:pPr>
              <a:buFont typeface="Wingdings" panose="05000000000000000000" pitchFamily="2" charset="2"/>
              <a:buChar char="Ø"/>
            </a:pPr>
            <a:endParaRPr lang="it-IT" dirty="0"/>
          </a:p>
        </p:txBody>
      </p:sp>
      <p:pic>
        <p:nvPicPr>
          <p:cNvPr id="5" name="Immagine 4">
            <a:extLst>
              <a:ext uri="{FF2B5EF4-FFF2-40B4-BE49-F238E27FC236}">
                <a16:creationId xmlns:a16="http://schemas.microsoft.com/office/drawing/2014/main" id="{553D4956-0539-46FE-9F88-96AA2C880F61}"/>
              </a:ext>
            </a:extLst>
          </p:cNvPr>
          <p:cNvPicPr/>
          <p:nvPr/>
        </p:nvPicPr>
        <p:blipFill>
          <a:blip r:embed="rId2">
            <a:extLst>
              <a:ext uri="{28A0092B-C50C-407E-A947-70E740481C1C}">
                <a14:useLocalDpi xmlns:a14="http://schemas.microsoft.com/office/drawing/2010/main" val="0"/>
              </a:ext>
            </a:extLst>
          </a:blip>
          <a:srcRect/>
          <a:stretch/>
        </p:blipFill>
        <p:spPr bwMode="auto">
          <a:xfrm>
            <a:off x="10201215" y="6011586"/>
            <a:ext cx="1212461" cy="443446"/>
          </a:xfrm>
          <a:prstGeom prst="rect">
            <a:avLst/>
          </a:prstGeom>
          <a:noFill/>
          <a:ln>
            <a:noFill/>
          </a:ln>
        </p:spPr>
      </p:pic>
    </p:spTree>
    <p:extLst>
      <p:ext uri="{BB962C8B-B14F-4D97-AF65-F5344CB8AC3E}">
        <p14:creationId xmlns:p14="http://schemas.microsoft.com/office/powerpoint/2010/main" val="32788953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303166-2558-4DF4-8CC2-4B4849F12B9D}"/>
              </a:ext>
            </a:extLst>
          </p:cNvPr>
          <p:cNvSpPr>
            <a:spLocks noGrp="1"/>
          </p:cNvSpPr>
          <p:nvPr>
            <p:ph type="title"/>
          </p:nvPr>
        </p:nvSpPr>
        <p:spPr>
          <a:xfrm>
            <a:off x="677334" y="609600"/>
            <a:ext cx="8596668" cy="992777"/>
          </a:xfrm>
        </p:spPr>
        <p:txBody>
          <a:bodyPr>
            <a:normAutofit/>
          </a:bodyPr>
          <a:lstStyle/>
          <a:p>
            <a:r>
              <a:rPr lang="it-IT" dirty="0"/>
              <a:t>Struttura dei nuovi </a:t>
            </a:r>
            <a:r>
              <a:rPr lang="it-IT" dirty="0" err="1"/>
              <a:t>QdR</a:t>
            </a:r>
            <a:endParaRPr lang="it-IT" dirty="0"/>
          </a:p>
        </p:txBody>
      </p:sp>
      <p:sp>
        <p:nvSpPr>
          <p:cNvPr id="3" name="Segnaposto contenuto 2">
            <a:extLst>
              <a:ext uri="{FF2B5EF4-FFF2-40B4-BE49-F238E27FC236}">
                <a16:creationId xmlns:a16="http://schemas.microsoft.com/office/drawing/2014/main" id="{8D5FD155-C490-4C35-A286-AC7894E8EAFB}"/>
              </a:ext>
            </a:extLst>
          </p:cNvPr>
          <p:cNvSpPr>
            <a:spLocks noGrp="1"/>
          </p:cNvSpPr>
          <p:nvPr>
            <p:ph idx="1"/>
          </p:nvPr>
        </p:nvSpPr>
        <p:spPr>
          <a:xfrm>
            <a:off x="677334" y="1985553"/>
            <a:ext cx="8596668" cy="4055809"/>
          </a:xfrm>
        </p:spPr>
        <p:txBody>
          <a:bodyPr>
            <a:normAutofit/>
          </a:bodyPr>
          <a:lstStyle/>
          <a:p>
            <a:pPr marL="0" indent="0">
              <a:buNone/>
            </a:pPr>
            <a:r>
              <a:rPr lang="it-IT" dirty="0">
                <a:solidFill>
                  <a:schemeClr val="tx1"/>
                </a:solidFill>
              </a:rPr>
              <a:t>La parte del </a:t>
            </a:r>
            <a:r>
              <a:rPr lang="it-IT" dirty="0" err="1">
                <a:solidFill>
                  <a:schemeClr val="tx1"/>
                </a:solidFill>
              </a:rPr>
              <a:t>QdR</a:t>
            </a:r>
            <a:r>
              <a:rPr lang="it-IT" dirty="0">
                <a:solidFill>
                  <a:schemeClr val="tx1"/>
                </a:solidFill>
              </a:rPr>
              <a:t> contenente gli «</a:t>
            </a:r>
            <a:r>
              <a:rPr lang="it-IT" u="sng" dirty="0">
                <a:solidFill>
                  <a:schemeClr val="tx1"/>
                </a:solidFill>
              </a:rPr>
              <a:t>Obiettivi della prova</a:t>
            </a:r>
            <a:r>
              <a:rPr lang="it-IT" dirty="0">
                <a:solidFill>
                  <a:schemeClr val="tx1"/>
                </a:solidFill>
              </a:rPr>
              <a:t>» indica, come già avviene adesso, le operazioni cognitive e le procedure operative necessarie per svolgere la prova stessa, ovvero la descrizione di cosa il candidato dovrà dimostrare nello svolgimento della prova, in relazione ai nuclei tematici fondamentali d’indirizzo.</a:t>
            </a:r>
          </a:p>
          <a:p>
            <a:pPr marL="0" indent="0">
              <a:buNone/>
            </a:pPr>
            <a:endParaRPr lang="it-IT" dirty="0"/>
          </a:p>
          <a:p>
            <a:pPr>
              <a:buFont typeface="Wingdings" panose="05000000000000000000" pitchFamily="2" charset="2"/>
              <a:buChar char="Ø"/>
            </a:pPr>
            <a:endParaRPr lang="it-IT" dirty="0"/>
          </a:p>
        </p:txBody>
      </p:sp>
      <p:pic>
        <p:nvPicPr>
          <p:cNvPr id="5" name="Immagine 4">
            <a:extLst>
              <a:ext uri="{FF2B5EF4-FFF2-40B4-BE49-F238E27FC236}">
                <a16:creationId xmlns:a16="http://schemas.microsoft.com/office/drawing/2014/main" id="{553D4956-0539-46FE-9F88-96AA2C880F61}"/>
              </a:ext>
            </a:extLst>
          </p:cNvPr>
          <p:cNvPicPr/>
          <p:nvPr/>
        </p:nvPicPr>
        <p:blipFill>
          <a:blip r:embed="rId2">
            <a:extLst>
              <a:ext uri="{28A0092B-C50C-407E-A947-70E740481C1C}">
                <a14:useLocalDpi xmlns:a14="http://schemas.microsoft.com/office/drawing/2010/main" val="0"/>
              </a:ext>
            </a:extLst>
          </a:blip>
          <a:srcRect/>
          <a:stretch/>
        </p:blipFill>
        <p:spPr bwMode="auto">
          <a:xfrm>
            <a:off x="10201215" y="6011586"/>
            <a:ext cx="1212461" cy="443446"/>
          </a:xfrm>
          <a:prstGeom prst="rect">
            <a:avLst/>
          </a:prstGeom>
          <a:noFill/>
          <a:ln>
            <a:noFill/>
          </a:ln>
        </p:spPr>
      </p:pic>
    </p:spTree>
    <p:extLst>
      <p:ext uri="{BB962C8B-B14F-4D97-AF65-F5344CB8AC3E}">
        <p14:creationId xmlns:p14="http://schemas.microsoft.com/office/powerpoint/2010/main" val="19906685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303166-2558-4DF4-8CC2-4B4849F12B9D}"/>
              </a:ext>
            </a:extLst>
          </p:cNvPr>
          <p:cNvSpPr>
            <a:spLocks noGrp="1"/>
          </p:cNvSpPr>
          <p:nvPr>
            <p:ph type="title"/>
          </p:nvPr>
        </p:nvSpPr>
        <p:spPr>
          <a:xfrm>
            <a:off x="677334" y="609600"/>
            <a:ext cx="8596668" cy="992777"/>
          </a:xfrm>
        </p:spPr>
        <p:txBody>
          <a:bodyPr>
            <a:normAutofit/>
          </a:bodyPr>
          <a:lstStyle/>
          <a:p>
            <a:r>
              <a:rPr lang="it-IT" dirty="0"/>
              <a:t>Struttura dei nuovi </a:t>
            </a:r>
            <a:r>
              <a:rPr lang="it-IT" dirty="0" err="1"/>
              <a:t>QdR</a:t>
            </a:r>
            <a:endParaRPr lang="it-IT" dirty="0"/>
          </a:p>
        </p:txBody>
      </p:sp>
      <p:sp>
        <p:nvSpPr>
          <p:cNvPr id="3" name="Segnaposto contenuto 2">
            <a:extLst>
              <a:ext uri="{FF2B5EF4-FFF2-40B4-BE49-F238E27FC236}">
                <a16:creationId xmlns:a16="http://schemas.microsoft.com/office/drawing/2014/main" id="{8D5FD155-C490-4C35-A286-AC7894E8EAFB}"/>
              </a:ext>
            </a:extLst>
          </p:cNvPr>
          <p:cNvSpPr>
            <a:spLocks noGrp="1"/>
          </p:cNvSpPr>
          <p:nvPr>
            <p:ph idx="1"/>
          </p:nvPr>
        </p:nvSpPr>
        <p:spPr>
          <a:xfrm>
            <a:off x="677334" y="1602377"/>
            <a:ext cx="8596668" cy="4438985"/>
          </a:xfrm>
        </p:spPr>
        <p:txBody>
          <a:bodyPr>
            <a:normAutofit lnSpcReduction="10000"/>
          </a:bodyPr>
          <a:lstStyle/>
          <a:p>
            <a:pPr marL="0" indent="0">
              <a:buNone/>
            </a:pPr>
            <a:r>
              <a:rPr lang="it-IT" u="sng" dirty="0">
                <a:solidFill>
                  <a:schemeClr val="accent1"/>
                </a:solidFill>
                <a:ea typeface="+mj-ea"/>
                <a:cs typeface="+mj-cs"/>
              </a:rPr>
              <a:t>Obiettivi della prova</a:t>
            </a:r>
            <a:r>
              <a:rPr lang="it-IT" dirty="0">
                <a:solidFill>
                  <a:schemeClr val="accent1"/>
                </a:solidFill>
                <a:ea typeface="+mj-ea"/>
                <a:cs typeface="+mj-cs"/>
              </a:rPr>
              <a:t> per Enogastronomia e ospitalità alberghiera:</a:t>
            </a:r>
          </a:p>
          <a:p>
            <a:pPr marL="342900" marR="114935" lvl="0" indent="-342900" fontAlgn="base">
              <a:spcAft>
                <a:spcPts val="0"/>
              </a:spcAft>
              <a:buFont typeface="Symbol" panose="05050102010706020507" pitchFamily="18" charset="2"/>
              <a:buChar char=""/>
            </a:pPr>
            <a:r>
              <a:rPr lang="it-IT"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Individuare le tematiche e/o le problematiche di riferimento nel testo proposto o nella situazione operativa descritta o nel progetto assegnato</a:t>
            </a:r>
          </a:p>
          <a:p>
            <a:pPr marL="342900" marR="114935" lvl="0" indent="-342900" fontAlgn="base">
              <a:spcAft>
                <a:spcPts val="0"/>
              </a:spcAft>
              <a:buFont typeface="Symbol" panose="05050102010706020507" pitchFamily="18" charset="2"/>
              <a:buChar char=""/>
            </a:pPr>
            <a:r>
              <a:rPr lang="it-IT"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Elaborare, in maniera motivata e articolata, proposte funzionali alla trattazione della tematica o alla soluzione del caso o alla costruzione del progetto</a:t>
            </a:r>
          </a:p>
          <a:p>
            <a:pPr marL="342900" marR="114935" lvl="0" indent="-342900" fontAlgn="base">
              <a:spcAft>
                <a:spcPts val="0"/>
              </a:spcAft>
              <a:buFont typeface="Symbol" panose="05050102010706020507" pitchFamily="18" charset="2"/>
              <a:buChar char=""/>
            </a:pPr>
            <a:r>
              <a:rPr lang="it-IT"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Utilizzare strumenti teorici e/o operativi nello sviluppo dell’elaborato o nella realizzazione e promozione di prodotti e/o servizi, formulando anche proposte innovative</a:t>
            </a:r>
          </a:p>
          <a:p>
            <a:pPr marL="342900" marR="114935" lvl="0" indent="-342900" fontAlgn="base">
              <a:spcAft>
                <a:spcPts val="0"/>
              </a:spcAft>
              <a:buFont typeface="Symbol" panose="05050102010706020507" pitchFamily="18" charset="2"/>
              <a:buChar char=""/>
            </a:pPr>
            <a:r>
              <a:rPr lang="it-IT"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Saper argomentare e collegare conoscenze e abilità nell’elaborazione di tematiche o nella realizzazione e presentazione di prodotti e servizi, fornendo le motivazioni delle scelte operate</a:t>
            </a:r>
          </a:p>
          <a:p>
            <a:pPr marL="342900" marR="114935" lvl="0" indent="-342900" fontAlgn="base">
              <a:spcAft>
                <a:spcPts val="0"/>
              </a:spcAft>
              <a:buFont typeface="Symbol" panose="05050102010706020507" pitchFamily="18" charset="2"/>
              <a:buChar char=""/>
            </a:pPr>
            <a:r>
              <a:rPr lang="it-IT" sz="1800" dirty="0">
                <a:solidFill>
                  <a:srgbClr val="000000"/>
                </a:solidFill>
                <a:effectLst/>
                <a:latin typeface="Cambria" panose="02040503050406030204" pitchFamily="18" charset="0"/>
                <a:ea typeface="Times New Roman" panose="02020603050405020304" pitchFamily="18" charset="0"/>
                <a:cs typeface="Arial" panose="020B0604020202020204" pitchFamily="34" charset="0"/>
              </a:rPr>
              <a:t>Possedere adeguate e corrette conoscenze della strumentazione tecnologica, dei quadri storico – culturali e di quelli normativi di riferimento delle filiere, ove questi siano richiesti</a:t>
            </a:r>
          </a:p>
          <a:p>
            <a:pPr>
              <a:buFont typeface="Wingdings" panose="05000000000000000000" pitchFamily="2" charset="2"/>
              <a:buChar char="Ø"/>
            </a:pPr>
            <a:endParaRPr lang="it-IT" dirty="0"/>
          </a:p>
        </p:txBody>
      </p:sp>
      <p:pic>
        <p:nvPicPr>
          <p:cNvPr id="5" name="Immagine 4">
            <a:extLst>
              <a:ext uri="{FF2B5EF4-FFF2-40B4-BE49-F238E27FC236}">
                <a16:creationId xmlns:a16="http://schemas.microsoft.com/office/drawing/2014/main" id="{553D4956-0539-46FE-9F88-96AA2C880F61}"/>
              </a:ext>
            </a:extLst>
          </p:cNvPr>
          <p:cNvPicPr/>
          <p:nvPr/>
        </p:nvPicPr>
        <p:blipFill>
          <a:blip r:embed="rId2">
            <a:extLst>
              <a:ext uri="{28A0092B-C50C-407E-A947-70E740481C1C}">
                <a14:useLocalDpi xmlns:a14="http://schemas.microsoft.com/office/drawing/2010/main" val="0"/>
              </a:ext>
            </a:extLst>
          </a:blip>
          <a:srcRect/>
          <a:stretch/>
        </p:blipFill>
        <p:spPr bwMode="auto">
          <a:xfrm>
            <a:off x="10201215" y="6011586"/>
            <a:ext cx="1212461" cy="443446"/>
          </a:xfrm>
          <a:prstGeom prst="rect">
            <a:avLst/>
          </a:prstGeom>
          <a:noFill/>
          <a:ln>
            <a:noFill/>
          </a:ln>
        </p:spPr>
      </p:pic>
    </p:spTree>
    <p:extLst>
      <p:ext uri="{BB962C8B-B14F-4D97-AF65-F5344CB8AC3E}">
        <p14:creationId xmlns:p14="http://schemas.microsoft.com/office/powerpoint/2010/main" val="23920925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303166-2558-4DF4-8CC2-4B4849F12B9D}"/>
              </a:ext>
            </a:extLst>
          </p:cNvPr>
          <p:cNvSpPr>
            <a:spLocks noGrp="1"/>
          </p:cNvSpPr>
          <p:nvPr>
            <p:ph type="title"/>
          </p:nvPr>
        </p:nvSpPr>
        <p:spPr>
          <a:xfrm>
            <a:off x="677334" y="609600"/>
            <a:ext cx="8596668" cy="992777"/>
          </a:xfrm>
        </p:spPr>
        <p:txBody>
          <a:bodyPr>
            <a:normAutofit/>
          </a:bodyPr>
          <a:lstStyle/>
          <a:p>
            <a:r>
              <a:rPr lang="it-IT" dirty="0"/>
              <a:t>Struttura dei nuovi </a:t>
            </a:r>
            <a:r>
              <a:rPr lang="it-IT" dirty="0" err="1"/>
              <a:t>QdR</a:t>
            </a:r>
            <a:endParaRPr lang="it-IT" dirty="0"/>
          </a:p>
        </p:txBody>
      </p:sp>
      <p:sp>
        <p:nvSpPr>
          <p:cNvPr id="3" name="Segnaposto contenuto 2">
            <a:extLst>
              <a:ext uri="{FF2B5EF4-FFF2-40B4-BE49-F238E27FC236}">
                <a16:creationId xmlns:a16="http://schemas.microsoft.com/office/drawing/2014/main" id="{8D5FD155-C490-4C35-A286-AC7894E8EAFB}"/>
              </a:ext>
            </a:extLst>
          </p:cNvPr>
          <p:cNvSpPr>
            <a:spLocks noGrp="1"/>
          </p:cNvSpPr>
          <p:nvPr>
            <p:ph idx="1"/>
          </p:nvPr>
        </p:nvSpPr>
        <p:spPr>
          <a:xfrm>
            <a:off x="677334" y="1985553"/>
            <a:ext cx="8596668" cy="4055809"/>
          </a:xfrm>
        </p:spPr>
        <p:txBody>
          <a:bodyPr>
            <a:normAutofit/>
          </a:bodyPr>
          <a:lstStyle/>
          <a:p>
            <a:pPr marL="0" indent="0">
              <a:buNone/>
            </a:pPr>
            <a:r>
              <a:rPr lang="it-IT" dirty="0">
                <a:solidFill>
                  <a:schemeClr val="tx1"/>
                </a:solidFill>
              </a:rPr>
              <a:t>La «</a:t>
            </a:r>
            <a:r>
              <a:rPr lang="it-IT" u="sng" dirty="0">
                <a:solidFill>
                  <a:schemeClr val="tx1"/>
                </a:solidFill>
              </a:rPr>
              <a:t>Griglia di valutazione </a:t>
            </a:r>
            <a:r>
              <a:rPr lang="it-IT" dirty="0">
                <a:solidFill>
                  <a:schemeClr val="tx1"/>
                </a:solidFill>
              </a:rPr>
              <a:t>per l’attribuzione dei punteggi» (anche in questo caso in continuità con quanto avveniva nei </a:t>
            </a:r>
            <a:r>
              <a:rPr lang="it-IT" dirty="0" err="1">
                <a:solidFill>
                  <a:schemeClr val="tx1"/>
                </a:solidFill>
              </a:rPr>
              <a:t>QdR</a:t>
            </a:r>
            <a:r>
              <a:rPr lang="it-IT" dirty="0">
                <a:solidFill>
                  <a:schemeClr val="tx1"/>
                </a:solidFill>
              </a:rPr>
              <a:t> precedenti) contiene un set di indicatori legati agli obiettivi della prova con una distribuzione del punteggio per fasce tra i vari indicatori, che le Commissioni d’esame utilizzeranno per la costruzione di uno strumento di valutazione tarato sulla specifica prova, definendone i descrittori in relazione alla prova stessa.</a:t>
            </a:r>
          </a:p>
        </p:txBody>
      </p:sp>
      <p:pic>
        <p:nvPicPr>
          <p:cNvPr id="5" name="Immagine 4">
            <a:extLst>
              <a:ext uri="{FF2B5EF4-FFF2-40B4-BE49-F238E27FC236}">
                <a16:creationId xmlns:a16="http://schemas.microsoft.com/office/drawing/2014/main" id="{553D4956-0539-46FE-9F88-96AA2C880F61}"/>
              </a:ext>
            </a:extLst>
          </p:cNvPr>
          <p:cNvPicPr/>
          <p:nvPr/>
        </p:nvPicPr>
        <p:blipFill>
          <a:blip r:embed="rId2">
            <a:extLst>
              <a:ext uri="{28A0092B-C50C-407E-A947-70E740481C1C}">
                <a14:useLocalDpi xmlns:a14="http://schemas.microsoft.com/office/drawing/2010/main" val="0"/>
              </a:ext>
            </a:extLst>
          </a:blip>
          <a:srcRect/>
          <a:stretch/>
        </p:blipFill>
        <p:spPr bwMode="auto">
          <a:xfrm>
            <a:off x="10201215" y="6011586"/>
            <a:ext cx="1212461" cy="443446"/>
          </a:xfrm>
          <a:prstGeom prst="rect">
            <a:avLst/>
          </a:prstGeom>
          <a:noFill/>
          <a:ln>
            <a:noFill/>
          </a:ln>
        </p:spPr>
      </p:pic>
    </p:spTree>
    <p:extLst>
      <p:ext uri="{BB962C8B-B14F-4D97-AF65-F5344CB8AC3E}">
        <p14:creationId xmlns:p14="http://schemas.microsoft.com/office/powerpoint/2010/main" val="25521096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303166-2558-4DF4-8CC2-4B4849F12B9D}"/>
              </a:ext>
            </a:extLst>
          </p:cNvPr>
          <p:cNvSpPr>
            <a:spLocks noGrp="1"/>
          </p:cNvSpPr>
          <p:nvPr>
            <p:ph type="title"/>
          </p:nvPr>
        </p:nvSpPr>
        <p:spPr>
          <a:xfrm>
            <a:off x="677334" y="609600"/>
            <a:ext cx="8596668" cy="992777"/>
          </a:xfrm>
        </p:spPr>
        <p:txBody>
          <a:bodyPr>
            <a:normAutofit/>
          </a:bodyPr>
          <a:lstStyle/>
          <a:p>
            <a:r>
              <a:rPr lang="it-IT" dirty="0"/>
              <a:t>Struttura dei nuovi </a:t>
            </a:r>
            <a:r>
              <a:rPr lang="it-IT" dirty="0" err="1"/>
              <a:t>QdR</a:t>
            </a:r>
            <a:endParaRPr lang="it-IT" dirty="0"/>
          </a:p>
        </p:txBody>
      </p:sp>
      <p:sp>
        <p:nvSpPr>
          <p:cNvPr id="3" name="Segnaposto contenuto 2">
            <a:extLst>
              <a:ext uri="{FF2B5EF4-FFF2-40B4-BE49-F238E27FC236}">
                <a16:creationId xmlns:a16="http://schemas.microsoft.com/office/drawing/2014/main" id="{8D5FD155-C490-4C35-A286-AC7894E8EAFB}"/>
              </a:ext>
            </a:extLst>
          </p:cNvPr>
          <p:cNvSpPr>
            <a:spLocks noGrp="1"/>
          </p:cNvSpPr>
          <p:nvPr>
            <p:ph idx="1"/>
          </p:nvPr>
        </p:nvSpPr>
        <p:spPr>
          <a:xfrm>
            <a:off x="677334" y="1602377"/>
            <a:ext cx="8596668" cy="4438985"/>
          </a:xfrm>
        </p:spPr>
        <p:txBody>
          <a:bodyPr>
            <a:normAutofit/>
          </a:bodyPr>
          <a:lstStyle/>
          <a:p>
            <a:pPr marL="0" indent="0">
              <a:buNone/>
            </a:pPr>
            <a:r>
              <a:rPr lang="it-IT" u="sng" dirty="0">
                <a:solidFill>
                  <a:schemeClr val="accent1"/>
                </a:solidFill>
                <a:ea typeface="+mj-ea"/>
                <a:cs typeface="+mj-cs"/>
              </a:rPr>
              <a:t>Griglia di valutazione</a:t>
            </a:r>
            <a:r>
              <a:rPr lang="it-IT" dirty="0">
                <a:solidFill>
                  <a:schemeClr val="accent1"/>
                </a:solidFill>
                <a:ea typeface="+mj-ea"/>
                <a:cs typeface="+mj-cs"/>
              </a:rPr>
              <a:t> per Enogastronomia e ospitalità alberghiera:</a:t>
            </a:r>
          </a:p>
          <a:p>
            <a:pPr marL="0" indent="0">
              <a:buNone/>
            </a:pPr>
            <a:endParaRPr lang="it-IT" dirty="0"/>
          </a:p>
        </p:txBody>
      </p:sp>
      <p:pic>
        <p:nvPicPr>
          <p:cNvPr id="5" name="Immagine 4">
            <a:extLst>
              <a:ext uri="{FF2B5EF4-FFF2-40B4-BE49-F238E27FC236}">
                <a16:creationId xmlns:a16="http://schemas.microsoft.com/office/drawing/2014/main" id="{553D4956-0539-46FE-9F88-96AA2C880F61}"/>
              </a:ext>
            </a:extLst>
          </p:cNvPr>
          <p:cNvPicPr/>
          <p:nvPr/>
        </p:nvPicPr>
        <p:blipFill>
          <a:blip r:embed="rId2">
            <a:extLst>
              <a:ext uri="{28A0092B-C50C-407E-A947-70E740481C1C}">
                <a14:useLocalDpi xmlns:a14="http://schemas.microsoft.com/office/drawing/2010/main" val="0"/>
              </a:ext>
            </a:extLst>
          </a:blip>
          <a:srcRect/>
          <a:stretch/>
        </p:blipFill>
        <p:spPr bwMode="auto">
          <a:xfrm>
            <a:off x="10201215" y="6011586"/>
            <a:ext cx="1212461" cy="443446"/>
          </a:xfrm>
          <a:prstGeom prst="rect">
            <a:avLst/>
          </a:prstGeom>
          <a:noFill/>
          <a:ln>
            <a:noFill/>
          </a:ln>
        </p:spPr>
      </p:pic>
      <p:graphicFrame>
        <p:nvGraphicFramePr>
          <p:cNvPr id="4" name="Tabella 3">
            <a:extLst>
              <a:ext uri="{FF2B5EF4-FFF2-40B4-BE49-F238E27FC236}">
                <a16:creationId xmlns:a16="http://schemas.microsoft.com/office/drawing/2014/main" id="{396FEA33-2A61-413B-A8A8-5ABFAED798BE}"/>
              </a:ext>
            </a:extLst>
          </p:cNvPr>
          <p:cNvGraphicFramePr>
            <a:graphicFrameLocks noGrp="1"/>
          </p:cNvGraphicFramePr>
          <p:nvPr>
            <p:extLst>
              <p:ext uri="{D42A27DB-BD31-4B8C-83A1-F6EECF244321}">
                <p14:modId xmlns:p14="http://schemas.microsoft.com/office/powerpoint/2010/main" val="2634655759"/>
              </p:ext>
            </p:extLst>
          </p:nvPr>
        </p:nvGraphicFramePr>
        <p:xfrm>
          <a:off x="777174" y="2127649"/>
          <a:ext cx="7785190" cy="3823446"/>
        </p:xfrm>
        <a:graphic>
          <a:graphicData uri="http://schemas.openxmlformats.org/drawingml/2006/table">
            <a:tbl>
              <a:tblPr firstRow="1" firstCol="1" lastRow="1" lastCol="1" bandRow="1" bandCol="1">
                <a:tableStyleId>{69012ECD-51FC-41F1-AA8D-1B2483CD663E}</a:tableStyleId>
              </a:tblPr>
              <a:tblGrid>
                <a:gridCol w="6174436">
                  <a:extLst>
                    <a:ext uri="{9D8B030D-6E8A-4147-A177-3AD203B41FA5}">
                      <a16:colId xmlns:a16="http://schemas.microsoft.com/office/drawing/2014/main" val="2708457696"/>
                    </a:ext>
                  </a:extLst>
                </a:gridCol>
                <a:gridCol w="1610754">
                  <a:extLst>
                    <a:ext uri="{9D8B030D-6E8A-4147-A177-3AD203B41FA5}">
                      <a16:colId xmlns:a16="http://schemas.microsoft.com/office/drawing/2014/main" val="4291945930"/>
                    </a:ext>
                  </a:extLst>
                </a:gridCol>
              </a:tblGrid>
              <a:tr h="745465">
                <a:tc>
                  <a:txBody>
                    <a:bodyPr/>
                    <a:lstStyle/>
                    <a:p>
                      <a:pPr marL="431165" algn="ctr">
                        <a:lnSpc>
                          <a:spcPts val="1405"/>
                        </a:lnSpc>
                      </a:pPr>
                      <a:r>
                        <a:rPr lang="it-IT" sz="1600" dirty="0">
                          <a:effectLst/>
                        </a:rPr>
                        <a:t>Indicatore (correlato agli obiettivi della prova)</a:t>
                      </a:r>
                      <a:endParaRPr lang="it-IT" sz="1600" dirty="0">
                        <a:effectLst/>
                        <a:latin typeface="Cambria" panose="02040503050406030204" pitchFamily="18" charset="0"/>
                        <a:ea typeface="Cambria" panose="02040503050406030204" pitchFamily="18" charset="0"/>
                        <a:cs typeface="Cambria"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9070" marR="212090" indent="-40005" algn="ctr">
                        <a:lnSpc>
                          <a:spcPts val="1410"/>
                        </a:lnSpc>
                        <a:spcAft>
                          <a:spcPts val="0"/>
                        </a:spcAft>
                      </a:pPr>
                      <a:r>
                        <a:rPr lang="it-IT" sz="1600" dirty="0">
                          <a:effectLst/>
                        </a:rPr>
                        <a:t>Punteggio</a:t>
                      </a:r>
                      <a:r>
                        <a:rPr lang="it-IT" sz="1600" spc="-250" dirty="0">
                          <a:effectLst/>
                        </a:rPr>
                        <a:t> </a:t>
                      </a:r>
                      <a:r>
                        <a:rPr lang="it-IT" sz="1600" dirty="0">
                          <a:effectLst/>
                        </a:rPr>
                        <a:t>massimo</a:t>
                      </a:r>
                      <a:endParaRPr lang="it-IT" sz="1600" dirty="0">
                        <a:effectLst/>
                        <a:latin typeface="Cambria" panose="02040503050406030204" pitchFamily="18" charset="0"/>
                        <a:ea typeface="Cambria" panose="02040503050406030204" pitchFamily="18" charset="0"/>
                        <a:cs typeface="Cambria"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02336057"/>
                  </a:ext>
                </a:extLst>
              </a:tr>
              <a:tr h="682691">
                <a:tc>
                  <a:txBody>
                    <a:bodyPr/>
                    <a:lstStyle/>
                    <a:p>
                      <a:pPr marL="94615" marR="83185" algn="ctr">
                        <a:lnSpc>
                          <a:spcPts val="1400"/>
                        </a:lnSpc>
                        <a:spcAft>
                          <a:spcPts val="0"/>
                        </a:spcAft>
                      </a:pPr>
                      <a:r>
                        <a:rPr lang="it-IT" sz="1600" dirty="0">
                          <a:effectLst/>
                        </a:rPr>
                        <a:t>Comprensione del testo introduttivo o del caso professionale proposto o dei dati del contesto operativo </a:t>
                      </a:r>
                      <a:endParaRPr lang="it-IT" sz="1600" dirty="0">
                        <a:effectLst/>
                        <a:latin typeface="Cambria" panose="02040503050406030204" pitchFamily="18" charset="0"/>
                        <a:ea typeface="Cambria" panose="02040503050406030204" pitchFamily="18" charset="0"/>
                        <a:cs typeface="Cambria"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ctr">
                        <a:lnSpc>
                          <a:spcPts val="1375"/>
                        </a:lnSpc>
                      </a:pPr>
                      <a:r>
                        <a:rPr lang="it-IT" sz="1600" dirty="0">
                          <a:effectLst/>
                        </a:rPr>
                        <a:t>3</a:t>
                      </a:r>
                      <a:endParaRPr lang="it-IT" sz="1600" dirty="0">
                        <a:effectLst/>
                        <a:latin typeface="Cambria" panose="02040503050406030204" pitchFamily="18" charset="0"/>
                        <a:ea typeface="Cambria" panose="02040503050406030204" pitchFamily="18" charset="0"/>
                        <a:cs typeface="Cambria"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55874077"/>
                  </a:ext>
                </a:extLst>
              </a:tr>
              <a:tr h="745465">
                <a:tc>
                  <a:txBody>
                    <a:bodyPr/>
                    <a:lstStyle/>
                    <a:p>
                      <a:pPr marL="94615" marR="83185" algn="ctr">
                        <a:lnSpc>
                          <a:spcPts val="1400"/>
                        </a:lnSpc>
                        <a:spcAft>
                          <a:spcPts val="0"/>
                        </a:spcAft>
                      </a:pPr>
                      <a:r>
                        <a:rPr lang="it-IT" sz="1600" dirty="0">
                          <a:effectLst/>
                        </a:rPr>
                        <a:t>Padronanza delle conoscenze relative ai nuclei tematici fondamentali di riferimento, utilizzate con coerenza e adeguata argomentazione</a:t>
                      </a:r>
                      <a:endParaRPr lang="it-IT" sz="1600" dirty="0">
                        <a:effectLst/>
                        <a:latin typeface="Cambria" panose="02040503050406030204" pitchFamily="18" charset="0"/>
                        <a:ea typeface="Cambria" panose="02040503050406030204" pitchFamily="18" charset="0"/>
                        <a:cs typeface="Cambria"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ctr" defTabSz="179388">
                        <a:lnSpc>
                          <a:spcPts val="1395"/>
                        </a:lnSpc>
                      </a:pPr>
                      <a:r>
                        <a:rPr lang="it-IT" sz="1600" dirty="0">
                          <a:effectLst/>
                        </a:rPr>
                        <a:t>6</a:t>
                      </a:r>
                      <a:endParaRPr lang="it-IT" sz="1600" dirty="0">
                        <a:effectLst/>
                        <a:latin typeface="Cambria" panose="02040503050406030204" pitchFamily="18" charset="0"/>
                        <a:ea typeface="Cambria" panose="02040503050406030204" pitchFamily="18" charset="0"/>
                        <a:cs typeface="Cambria"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3417279"/>
                  </a:ext>
                </a:extLst>
              </a:tr>
              <a:tr h="966166">
                <a:tc>
                  <a:txBody>
                    <a:bodyPr/>
                    <a:lstStyle/>
                    <a:p>
                      <a:pPr marL="94615" marR="83185" lvl="0" indent="0" algn="ctr" defTabSz="457200" rtl="0" eaLnBrk="1" fontAlgn="auto" latinLnBrk="0" hangingPunct="1">
                        <a:lnSpc>
                          <a:spcPts val="1400"/>
                        </a:lnSpc>
                        <a:spcBef>
                          <a:spcPts val="0"/>
                        </a:spcBef>
                        <a:spcAft>
                          <a:spcPts val="0"/>
                        </a:spcAft>
                        <a:buClrTx/>
                        <a:buSzTx/>
                        <a:buFontTx/>
                        <a:buNone/>
                        <a:tabLst/>
                        <a:defRPr/>
                      </a:pPr>
                      <a:r>
                        <a:rPr lang="it-IT" sz="1600" dirty="0">
                          <a:effectLst/>
                        </a:rPr>
                        <a:t>Padronanza delle competenze tecnico - professionali espresse nella rilevazione delle problematiche e nell’elaborazione di adeguate soluzioni o di sviluppi tematici con opportuni collegamenti concettuali e operativi</a:t>
                      </a:r>
                      <a:endParaRPr lang="it-IT" sz="1600" dirty="0">
                        <a:effectLst/>
                        <a:latin typeface="Cambria" panose="02040503050406030204" pitchFamily="18" charset="0"/>
                        <a:ea typeface="Cambria" panose="02040503050406030204" pitchFamily="18" charset="0"/>
                        <a:cs typeface="Cambria"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ctr">
                        <a:lnSpc>
                          <a:spcPts val="1395"/>
                        </a:lnSpc>
                      </a:pPr>
                      <a:r>
                        <a:rPr lang="it-IT" sz="1600" dirty="0">
                          <a:effectLst/>
                        </a:rPr>
                        <a:t>8</a:t>
                      </a:r>
                      <a:endParaRPr lang="it-IT" sz="1600" dirty="0">
                        <a:effectLst/>
                        <a:latin typeface="Cambria" panose="02040503050406030204" pitchFamily="18" charset="0"/>
                        <a:ea typeface="Cambria" panose="02040503050406030204" pitchFamily="18" charset="0"/>
                        <a:cs typeface="Cambria"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82590906"/>
                  </a:ext>
                </a:extLst>
              </a:tr>
              <a:tr h="683659">
                <a:tc>
                  <a:txBody>
                    <a:bodyPr/>
                    <a:lstStyle/>
                    <a:p>
                      <a:pPr marL="94615" marR="83185" lvl="0" indent="0" algn="ctr" defTabSz="457200" rtl="0" eaLnBrk="1" fontAlgn="auto" latinLnBrk="0" hangingPunct="1">
                        <a:lnSpc>
                          <a:spcPts val="1400"/>
                        </a:lnSpc>
                        <a:spcBef>
                          <a:spcPts val="0"/>
                        </a:spcBef>
                        <a:spcAft>
                          <a:spcPts val="0"/>
                        </a:spcAft>
                        <a:buClrTx/>
                        <a:buSzTx/>
                        <a:buFontTx/>
                        <a:buNone/>
                        <a:tabLst/>
                        <a:defRPr/>
                      </a:pPr>
                      <a:r>
                        <a:rPr lang="it-IT" sz="1600" dirty="0">
                          <a:effectLst/>
                        </a:rPr>
                        <a:t>Correttezza morfosintattica e padronanza del linguaggio specifico di pertinenza del settore professionale</a:t>
                      </a:r>
                      <a:endParaRPr lang="it-IT" sz="1600" dirty="0">
                        <a:effectLst/>
                        <a:latin typeface="Cambria" panose="02040503050406030204" pitchFamily="18" charset="0"/>
                        <a:ea typeface="Cambria" panose="02040503050406030204" pitchFamily="18" charset="0"/>
                        <a:cs typeface="Cambria"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ctr">
                        <a:lnSpc>
                          <a:spcPts val="1355"/>
                        </a:lnSpc>
                      </a:pPr>
                      <a:r>
                        <a:rPr lang="it-IT" sz="1600" dirty="0">
                          <a:effectLst/>
                        </a:rPr>
                        <a:t>3</a:t>
                      </a:r>
                      <a:endParaRPr lang="it-IT" sz="1600" dirty="0">
                        <a:effectLst/>
                        <a:latin typeface="Cambria" panose="02040503050406030204" pitchFamily="18" charset="0"/>
                        <a:ea typeface="Cambria" panose="02040503050406030204" pitchFamily="18" charset="0"/>
                        <a:cs typeface="Cambria"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8542474"/>
                  </a:ext>
                </a:extLst>
              </a:tr>
            </a:tbl>
          </a:graphicData>
        </a:graphic>
      </p:graphicFrame>
    </p:spTree>
    <p:extLst>
      <p:ext uri="{BB962C8B-B14F-4D97-AF65-F5344CB8AC3E}">
        <p14:creationId xmlns:p14="http://schemas.microsoft.com/office/powerpoint/2010/main" val="6484934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303166-2558-4DF4-8CC2-4B4849F12B9D}"/>
              </a:ext>
            </a:extLst>
          </p:cNvPr>
          <p:cNvSpPr>
            <a:spLocks noGrp="1"/>
          </p:cNvSpPr>
          <p:nvPr>
            <p:ph type="title"/>
          </p:nvPr>
        </p:nvSpPr>
        <p:spPr>
          <a:xfrm>
            <a:off x="677334" y="609600"/>
            <a:ext cx="8596668" cy="992777"/>
          </a:xfrm>
        </p:spPr>
        <p:txBody>
          <a:bodyPr>
            <a:normAutofit fontScale="90000"/>
          </a:bodyPr>
          <a:lstStyle/>
          <a:p>
            <a:r>
              <a:rPr lang="it-IT" dirty="0"/>
              <a:t>La seconda prova dei professionali – </a:t>
            </a:r>
            <a:br>
              <a:rPr lang="it-IT" dirty="0"/>
            </a:br>
            <a:r>
              <a:rPr lang="it-IT" dirty="0"/>
              <a:t>una nuova organizzazione</a:t>
            </a:r>
          </a:p>
        </p:txBody>
      </p:sp>
      <p:sp>
        <p:nvSpPr>
          <p:cNvPr id="3" name="Segnaposto contenuto 2">
            <a:extLst>
              <a:ext uri="{FF2B5EF4-FFF2-40B4-BE49-F238E27FC236}">
                <a16:creationId xmlns:a16="http://schemas.microsoft.com/office/drawing/2014/main" id="{8D5FD155-C490-4C35-A286-AC7894E8EAFB}"/>
              </a:ext>
            </a:extLst>
          </p:cNvPr>
          <p:cNvSpPr>
            <a:spLocks noGrp="1"/>
          </p:cNvSpPr>
          <p:nvPr>
            <p:ph idx="1"/>
          </p:nvPr>
        </p:nvSpPr>
        <p:spPr>
          <a:xfrm>
            <a:off x="677334" y="1985553"/>
            <a:ext cx="8596668" cy="4055809"/>
          </a:xfrm>
        </p:spPr>
        <p:txBody>
          <a:bodyPr>
            <a:normAutofit/>
          </a:bodyPr>
          <a:lstStyle/>
          <a:p>
            <a:pPr>
              <a:buFont typeface="Wingdings" panose="05000000000000000000" pitchFamily="2" charset="2"/>
              <a:buChar char="Ø"/>
            </a:pPr>
            <a:r>
              <a:rPr lang="it-IT" dirty="0">
                <a:solidFill>
                  <a:schemeClr val="tx1"/>
                </a:solidFill>
              </a:rPr>
              <a:t>quindi il ministero non è più chiamato a individuare le “discipline” d’esame per questi istituti con il cosiddetto «decreto materie»; del resto, come si è già osservato, la prova verterà non su una o più discipline ma su competenze, al cui conseguimento possono aver contribuito diversi insegnamenti;</a:t>
            </a:r>
          </a:p>
        </p:txBody>
      </p:sp>
      <p:pic>
        <p:nvPicPr>
          <p:cNvPr id="5" name="Immagine 4">
            <a:extLst>
              <a:ext uri="{FF2B5EF4-FFF2-40B4-BE49-F238E27FC236}">
                <a16:creationId xmlns:a16="http://schemas.microsoft.com/office/drawing/2014/main" id="{553D4956-0539-46FE-9F88-96AA2C880F61}"/>
              </a:ext>
            </a:extLst>
          </p:cNvPr>
          <p:cNvPicPr/>
          <p:nvPr/>
        </p:nvPicPr>
        <p:blipFill>
          <a:blip r:embed="rId2">
            <a:extLst>
              <a:ext uri="{28A0092B-C50C-407E-A947-70E740481C1C}">
                <a14:useLocalDpi xmlns:a14="http://schemas.microsoft.com/office/drawing/2010/main" val="0"/>
              </a:ext>
            </a:extLst>
          </a:blip>
          <a:srcRect/>
          <a:stretch/>
        </p:blipFill>
        <p:spPr bwMode="auto">
          <a:xfrm>
            <a:off x="10201215" y="6011586"/>
            <a:ext cx="1212461" cy="443446"/>
          </a:xfrm>
          <a:prstGeom prst="rect">
            <a:avLst/>
          </a:prstGeom>
          <a:noFill/>
          <a:ln>
            <a:noFill/>
          </a:ln>
        </p:spPr>
      </p:pic>
    </p:spTree>
    <p:extLst>
      <p:ext uri="{BB962C8B-B14F-4D97-AF65-F5344CB8AC3E}">
        <p14:creationId xmlns:p14="http://schemas.microsoft.com/office/powerpoint/2010/main" val="13845176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303166-2558-4DF4-8CC2-4B4849F12B9D}"/>
              </a:ext>
            </a:extLst>
          </p:cNvPr>
          <p:cNvSpPr>
            <a:spLocks noGrp="1"/>
          </p:cNvSpPr>
          <p:nvPr>
            <p:ph type="title"/>
          </p:nvPr>
        </p:nvSpPr>
        <p:spPr>
          <a:xfrm>
            <a:off x="677334" y="609600"/>
            <a:ext cx="8596668" cy="992777"/>
          </a:xfrm>
        </p:spPr>
        <p:txBody>
          <a:bodyPr>
            <a:normAutofit fontScale="90000"/>
          </a:bodyPr>
          <a:lstStyle/>
          <a:p>
            <a:r>
              <a:rPr lang="it-IT" dirty="0"/>
              <a:t>La seconda prova dei professionali – </a:t>
            </a:r>
            <a:br>
              <a:rPr lang="it-IT" dirty="0"/>
            </a:br>
            <a:r>
              <a:rPr lang="it-IT" dirty="0"/>
              <a:t>una nuova organizzazione – il dm 11/2023</a:t>
            </a:r>
          </a:p>
        </p:txBody>
      </p:sp>
      <p:sp>
        <p:nvSpPr>
          <p:cNvPr id="3" name="Segnaposto contenuto 2">
            <a:extLst>
              <a:ext uri="{FF2B5EF4-FFF2-40B4-BE49-F238E27FC236}">
                <a16:creationId xmlns:a16="http://schemas.microsoft.com/office/drawing/2014/main" id="{8D5FD155-C490-4C35-A286-AC7894E8EAFB}"/>
              </a:ext>
            </a:extLst>
          </p:cNvPr>
          <p:cNvSpPr>
            <a:spLocks noGrp="1"/>
          </p:cNvSpPr>
          <p:nvPr>
            <p:ph idx="1"/>
          </p:nvPr>
        </p:nvSpPr>
        <p:spPr>
          <a:xfrm>
            <a:off x="677334" y="1985553"/>
            <a:ext cx="8596668" cy="4055809"/>
          </a:xfrm>
        </p:spPr>
        <p:txBody>
          <a:bodyPr>
            <a:normAutofit fontScale="92500" lnSpcReduction="20000"/>
          </a:bodyPr>
          <a:lstStyle/>
          <a:p>
            <a:pPr>
              <a:buFont typeface="Wingdings" panose="05000000000000000000" pitchFamily="2" charset="2"/>
              <a:buChar char="Ø"/>
            </a:pPr>
            <a:r>
              <a:rPr lang="it-IT" dirty="0">
                <a:solidFill>
                  <a:schemeClr val="tx1"/>
                </a:solidFill>
              </a:rPr>
              <a:t>I quadri di riferimento adottati con dm 769/2018 non sono più applicabili ai nuovi professionali nei quali non esistono più “discipline caratterizzanti l’indirizzo”.</a:t>
            </a:r>
          </a:p>
          <a:p>
            <a:pPr>
              <a:buFont typeface="Wingdings" panose="05000000000000000000" pitchFamily="2" charset="2"/>
              <a:buChar char="Ø"/>
            </a:pPr>
            <a:r>
              <a:rPr lang="it-IT" dirty="0">
                <a:solidFill>
                  <a:schemeClr val="tx1"/>
                </a:solidFill>
              </a:rPr>
              <a:t>Con il decreto ministeriale n. 11 del 25 gennaio 2023 («decreto materie») sono state indicate (articolo 1):</a:t>
            </a:r>
          </a:p>
          <a:p>
            <a:pPr marL="357188" indent="0">
              <a:buNone/>
            </a:pPr>
            <a:r>
              <a:rPr lang="it-IT" dirty="0">
                <a:solidFill>
                  <a:schemeClr val="tx1"/>
                </a:solidFill>
              </a:rPr>
              <a:t>a. le discipline oggetto della seconda prova scritta dell’esame di Stato conclusivo dei percorsi di studio di istruzione secondaria di secondo grado, </a:t>
            </a:r>
            <a:r>
              <a:rPr lang="it-IT" b="1" dirty="0">
                <a:solidFill>
                  <a:schemeClr val="tx1"/>
                </a:solidFill>
              </a:rPr>
              <a:t>a eccezione degli istituti professionali di nuovo ordinamento, per i quali le seconde prove vertono sulle competenze in uscita e sui nuclei fondamentali di indirizzo correlati</a:t>
            </a:r>
            <a:r>
              <a:rPr lang="it-IT" dirty="0">
                <a:solidFill>
                  <a:schemeClr val="tx1"/>
                </a:solidFill>
              </a:rPr>
              <a:t>;</a:t>
            </a:r>
          </a:p>
          <a:p>
            <a:pPr marL="357188" indent="0">
              <a:buNone/>
            </a:pPr>
            <a:r>
              <a:rPr lang="it-IT" dirty="0">
                <a:solidFill>
                  <a:schemeClr val="tx1"/>
                </a:solidFill>
              </a:rPr>
              <a:t>c. le discipline affidate ai commissari esterni delle commissioni d’esame.</a:t>
            </a:r>
          </a:p>
          <a:p>
            <a:pPr>
              <a:buFont typeface="Wingdings" panose="05000000000000000000" pitchFamily="2" charset="2"/>
              <a:buChar char="Ø"/>
            </a:pPr>
            <a:r>
              <a:rPr lang="it-IT" dirty="0">
                <a:solidFill>
                  <a:schemeClr val="tx1"/>
                </a:solidFill>
              </a:rPr>
              <a:t>Di conseguenza, il decreto ha </a:t>
            </a:r>
            <a:r>
              <a:rPr lang="it-IT" b="1" dirty="0">
                <a:solidFill>
                  <a:schemeClr val="tx1"/>
                </a:solidFill>
              </a:rPr>
              <a:t>due diversi allegati </a:t>
            </a:r>
            <a:r>
              <a:rPr lang="it-IT" dirty="0">
                <a:solidFill>
                  <a:schemeClr val="tx1"/>
                </a:solidFill>
              </a:rPr>
              <a:t>per gli istituti professionali:</a:t>
            </a:r>
          </a:p>
          <a:p>
            <a:pPr marL="357188" indent="0">
              <a:buNone/>
            </a:pPr>
            <a:r>
              <a:rPr lang="it-IT" dirty="0">
                <a:solidFill>
                  <a:schemeClr val="tx1"/>
                </a:solidFill>
              </a:rPr>
              <a:t>l’</a:t>
            </a:r>
            <a:r>
              <a:rPr lang="it-IT" b="1" dirty="0">
                <a:solidFill>
                  <a:schemeClr val="tx1"/>
                </a:solidFill>
              </a:rPr>
              <a:t>allegato 3 </a:t>
            </a:r>
            <a:r>
              <a:rPr lang="it-IT" dirty="0">
                <a:solidFill>
                  <a:schemeClr val="tx1"/>
                </a:solidFill>
              </a:rPr>
              <a:t>riguarda i professionali del </a:t>
            </a:r>
            <a:r>
              <a:rPr lang="it-IT" b="1" dirty="0">
                <a:solidFill>
                  <a:schemeClr val="tx1"/>
                </a:solidFill>
              </a:rPr>
              <a:t>previgente ordinamento </a:t>
            </a:r>
            <a:r>
              <a:rPr lang="it-IT" dirty="0">
                <a:solidFill>
                  <a:schemeClr val="tx1"/>
                </a:solidFill>
              </a:rPr>
              <a:t>presenti esclusivamente nell’</a:t>
            </a:r>
            <a:r>
              <a:rPr lang="it-IT" b="1" dirty="0">
                <a:solidFill>
                  <a:schemeClr val="tx1"/>
                </a:solidFill>
              </a:rPr>
              <a:t>istruzione degli adulti</a:t>
            </a:r>
          </a:p>
          <a:p>
            <a:pPr marL="357188" indent="0">
              <a:buNone/>
            </a:pPr>
            <a:r>
              <a:rPr lang="it-IT" dirty="0">
                <a:solidFill>
                  <a:schemeClr val="tx1"/>
                </a:solidFill>
              </a:rPr>
              <a:t>l’</a:t>
            </a:r>
            <a:r>
              <a:rPr lang="it-IT" b="1" dirty="0">
                <a:solidFill>
                  <a:schemeClr val="tx1"/>
                </a:solidFill>
              </a:rPr>
              <a:t>allegato 4 </a:t>
            </a:r>
            <a:r>
              <a:rPr lang="it-IT" dirty="0">
                <a:solidFill>
                  <a:schemeClr val="tx1"/>
                </a:solidFill>
              </a:rPr>
              <a:t>riguarda i professionali di </a:t>
            </a:r>
            <a:r>
              <a:rPr lang="it-IT" b="1" dirty="0">
                <a:solidFill>
                  <a:schemeClr val="tx1"/>
                </a:solidFill>
              </a:rPr>
              <a:t>nuovo ordinamento</a:t>
            </a:r>
          </a:p>
        </p:txBody>
      </p:sp>
      <p:pic>
        <p:nvPicPr>
          <p:cNvPr id="5" name="Immagine 4">
            <a:extLst>
              <a:ext uri="{FF2B5EF4-FFF2-40B4-BE49-F238E27FC236}">
                <a16:creationId xmlns:a16="http://schemas.microsoft.com/office/drawing/2014/main" id="{553D4956-0539-46FE-9F88-96AA2C880F61}"/>
              </a:ext>
            </a:extLst>
          </p:cNvPr>
          <p:cNvPicPr/>
          <p:nvPr/>
        </p:nvPicPr>
        <p:blipFill>
          <a:blip r:embed="rId2">
            <a:extLst>
              <a:ext uri="{28A0092B-C50C-407E-A947-70E740481C1C}">
                <a14:useLocalDpi xmlns:a14="http://schemas.microsoft.com/office/drawing/2010/main" val="0"/>
              </a:ext>
            </a:extLst>
          </a:blip>
          <a:srcRect/>
          <a:stretch/>
        </p:blipFill>
        <p:spPr bwMode="auto">
          <a:xfrm>
            <a:off x="10201215" y="6011586"/>
            <a:ext cx="1212461" cy="443446"/>
          </a:xfrm>
          <a:prstGeom prst="rect">
            <a:avLst/>
          </a:prstGeom>
          <a:noFill/>
          <a:ln>
            <a:noFill/>
          </a:ln>
        </p:spPr>
      </p:pic>
    </p:spTree>
    <p:extLst>
      <p:ext uri="{BB962C8B-B14F-4D97-AF65-F5344CB8AC3E}">
        <p14:creationId xmlns:p14="http://schemas.microsoft.com/office/powerpoint/2010/main" val="23269396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303166-2558-4DF4-8CC2-4B4849F12B9D}"/>
              </a:ext>
            </a:extLst>
          </p:cNvPr>
          <p:cNvSpPr>
            <a:spLocks noGrp="1"/>
          </p:cNvSpPr>
          <p:nvPr>
            <p:ph type="title"/>
          </p:nvPr>
        </p:nvSpPr>
        <p:spPr>
          <a:xfrm>
            <a:off x="677334" y="609600"/>
            <a:ext cx="8596668" cy="992777"/>
          </a:xfrm>
        </p:spPr>
        <p:txBody>
          <a:bodyPr>
            <a:normAutofit fontScale="90000"/>
          </a:bodyPr>
          <a:lstStyle/>
          <a:p>
            <a:r>
              <a:rPr lang="it-IT" dirty="0"/>
              <a:t>La seconda prova dei professionali nell’OM 45/2023 </a:t>
            </a:r>
          </a:p>
        </p:txBody>
      </p:sp>
      <p:sp>
        <p:nvSpPr>
          <p:cNvPr id="3" name="Segnaposto contenuto 2">
            <a:extLst>
              <a:ext uri="{FF2B5EF4-FFF2-40B4-BE49-F238E27FC236}">
                <a16:creationId xmlns:a16="http://schemas.microsoft.com/office/drawing/2014/main" id="{8D5FD155-C490-4C35-A286-AC7894E8EAFB}"/>
              </a:ext>
            </a:extLst>
          </p:cNvPr>
          <p:cNvSpPr>
            <a:spLocks noGrp="1"/>
          </p:cNvSpPr>
          <p:nvPr>
            <p:ph idx="1"/>
          </p:nvPr>
        </p:nvSpPr>
        <p:spPr>
          <a:xfrm>
            <a:off x="677334" y="1985553"/>
            <a:ext cx="8596668" cy="4055809"/>
          </a:xfrm>
        </p:spPr>
        <p:txBody>
          <a:bodyPr>
            <a:normAutofit/>
          </a:bodyPr>
          <a:lstStyle/>
          <a:p>
            <a:pPr marL="0" indent="0">
              <a:spcAft>
                <a:spcPts val="600"/>
              </a:spcAft>
              <a:buNone/>
            </a:pPr>
            <a:r>
              <a:rPr lang="it-IT" dirty="0">
                <a:solidFill>
                  <a:schemeClr val="tx1"/>
                </a:solidFill>
              </a:rPr>
              <a:t>L’ Ordinanza Ministeriale n. 45 del 9 marzo 2023 dedica alla seconda prova scritta degli istituti professionali di nuovo ordinamento i commi da 3 a 6 dell’articolo 20 (</a:t>
            </a:r>
            <a:r>
              <a:rPr lang="it-IT" i="1" dirty="0">
                <a:solidFill>
                  <a:schemeClr val="tx1"/>
                </a:solidFill>
              </a:rPr>
              <a:t>Seconda prova scritta</a:t>
            </a:r>
            <a:r>
              <a:rPr lang="it-IT" dirty="0">
                <a:solidFill>
                  <a:schemeClr val="tx1"/>
                </a:solidFill>
              </a:rPr>
              <a:t>).</a:t>
            </a:r>
          </a:p>
          <a:p>
            <a:pPr marL="0" indent="0">
              <a:spcBef>
                <a:spcPts val="0"/>
              </a:spcBef>
              <a:spcAft>
                <a:spcPts val="600"/>
              </a:spcAft>
              <a:buNone/>
            </a:pPr>
            <a:r>
              <a:rPr lang="it-IT" dirty="0">
                <a:solidFill>
                  <a:schemeClr val="tx1"/>
                </a:solidFill>
              </a:rPr>
              <a:t>Art. 20 comma 3: </a:t>
            </a:r>
            <a:r>
              <a:rPr lang="it-IT" i="1" dirty="0">
                <a:solidFill>
                  <a:schemeClr val="tx1"/>
                </a:solidFill>
              </a:rPr>
              <a:t>Negli istituti professionali di nuovo ordinamento, la seconda prova </a:t>
            </a:r>
            <a:r>
              <a:rPr lang="it-IT" b="1" i="1" dirty="0">
                <a:solidFill>
                  <a:schemeClr val="tx1"/>
                </a:solidFill>
              </a:rPr>
              <a:t>non verte su discipline ma sulle competenze in uscita e sui nuclei fondamentali di indirizzo correlati</a:t>
            </a:r>
            <a:r>
              <a:rPr lang="it-IT" i="1" dirty="0">
                <a:solidFill>
                  <a:schemeClr val="tx1"/>
                </a:solidFill>
              </a:rPr>
              <a:t>. Pertanto, la seconda prova d’esame degli istituti professionali di nuovo ordinamento </a:t>
            </a:r>
            <a:r>
              <a:rPr lang="it-IT" b="1" i="1" dirty="0">
                <a:solidFill>
                  <a:schemeClr val="tx1"/>
                </a:solidFill>
              </a:rPr>
              <a:t>è un’unica prova integrata</a:t>
            </a:r>
            <a:r>
              <a:rPr lang="it-IT" i="1" dirty="0">
                <a:solidFill>
                  <a:schemeClr val="tx1"/>
                </a:solidFill>
              </a:rPr>
              <a:t>, la cui </a:t>
            </a:r>
            <a:r>
              <a:rPr lang="it-IT" b="1" i="1" dirty="0">
                <a:solidFill>
                  <a:schemeClr val="tx1"/>
                </a:solidFill>
              </a:rPr>
              <a:t>parte ministeriale </a:t>
            </a:r>
            <a:r>
              <a:rPr lang="it-IT" i="1" dirty="0">
                <a:solidFill>
                  <a:schemeClr val="tx1"/>
                </a:solidFill>
              </a:rPr>
              <a:t>contiene la “</a:t>
            </a:r>
            <a:r>
              <a:rPr lang="it-IT" b="1" i="1" dirty="0">
                <a:solidFill>
                  <a:schemeClr val="tx1"/>
                </a:solidFill>
              </a:rPr>
              <a:t>cornice nazionale generale di riferimento</a:t>
            </a:r>
            <a:r>
              <a:rPr lang="it-IT" i="1" dirty="0">
                <a:solidFill>
                  <a:schemeClr val="tx1"/>
                </a:solidFill>
              </a:rPr>
              <a:t>” che indica:</a:t>
            </a:r>
          </a:p>
          <a:p>
            <a:pPr marL="0" indent="0">
              <a:spcBef>
                <a:spcPts val="0"/>
              </a:spcBef>
              <a:spcAft>
                <a:spcPts val="600"/>
              </a:spcAft>
              <a:buNone/>
            </a:pPr>
            <a:r>
              <a:rPr lang="it-IT" i="1" dirty="0">
                <a:solidFill>
                  <a:schemeClr val="tx1"/>
                </a:solidFill>
              </a:rPr>
              <a:t>a. la </a:t>
            </a:r>
            <a:r>
              <a:rPr lang="it-IT" b="1" i="1" dirty="0">
                <a:solidFill>
                  <a:schemeClr val="tx1"/>
                </a:solidFill>
              </a:rPr>
              <a:t>tipologia della prova </a:t>
            </a:r>
            <a:r>
              <a:rPr lang="it-IT" i="1" dirty="0">
                <a:solidFill>
                  <a:schemeClr val="tx1"/>
                </a:solidFill>
              </a:rPr>
              <a:t>da costruire, tra quelle previste nel Quadro di riferimento dell’indirizzo (adottato con </a:t>
            </a:r>
            <a:r>
              <a:rPr lang="it-IT" i="1" dirty="0" err="1">
                <a:solidFill>
                  <a:schemeClr val="tx1"/>
                </a:solidFill>
              </a:rPr>
              <a:t>d.m.</a:t>
            </a:r>
            <a:r>
              <a:rPr lang="it-IT" i="1" dirty="0">
                <a:solidFill>
                  <a:schemeClr val="tx1"/>
                </a:solidFill>
              </a:rPr>
              <a:t> 15 giugno 2022, n. 164);</a:t>
            </a:r>
          </a:p>
          <a:p>
            <a:pPr marL="0" indent="0">
              <a:spcBef>
                <a:spcPts val="0"/>
              </a:spcBef>
              <a:spcAft>
                <a:spcPts val="600"/>
              </a:spcAft>
              <a:buNone/>
            </a:pPr>
            <a:r>
              <a:rPr lang="it-IT" i="1" dirty="0">
                <a:solidFill>
                  <a:schemeClr val="tx1"/>
                </a:solidFill>
              </a:rPr>
              <a:t>b. </a:t>
            </a:r>
            <a:r>
              <a:rPr lang="it-IT" b="1" i="1" dirty="0">
                <a:solidFill>
                  <a:schemeClr val="tx1"/>
                </a:solidFill>
              </a:rPr>
              <a:t>il/i nucleo/i tematico/i fondamentale/i d’indirizzo</a:t>
            </a:r>
            <a:r>
              <a:rPr lang="it-IT" i="1" dirty="0">
                <a:solidFill>
                  <a:schemeClr val="tx1"/>
                </a:solidFill>
              </a:rPr>
              <a:t>, scelto/i tra quelli presenti nel suddetto Quadro, cui la prova dovrà riferirsi.</a:t>
            </a:r>
          </a:p>
        </p:txBody>
      </p:sp>
      <p:pic>
        <p:nvPicPr>
          <p:cNvPr id="5" name="Immagine 4">
            <a:extLst>
              <a:ext uri="{FF2B5EF4-FFF2-40B4-BE49-F238E27FC236}">
                <a16:creationId xmlns:a16="http://schemas.microsoft.com/office/drawing/2014/main" id="{553D4956-0539-46FE-9F88-96AA2C880F61}"/>
              </a:ext>
            </a:extLst>
          </p:cNvPr>
          <p:cNvPicPr/>
          <p:nvPr/>
        </p:nvPicPr>
        <p:blipFill>
          <a:blip r:embed="rId2">
            <a:extLst>
              <a:ext uri="{28A0092B-C50C-407E-A947-70E740481C1C}">
                <a14:useLocalDpi xmlns:a14="http://schemas.microsoft.com/office/drawing/2010/main" val="0"/>
              </a:ext>
            </a:extLst>
          </a:blip>
          <a:srcRect/>
          <a:stretch/>
        </p:blipFill>
        <p:spPr bwMode="auto">
          <a:xfrm>
            <a:off x="10201215" y="6011586"/>
            <a:ext cx="1212461" cy="443446"/>
          </a:xfrm>
          <a:prstGeom prst="rect">
            <a:avLst/>
          </a:prstGeom>
          <a:noFill/>
          <a:ln>
            <a:noFill/>
          </a:ln>
        </p:spPr>
      </p:pic>
    </p:spTree>
    <p:extLst>
      <p:ext uri="{BB962C8B-B14F-4D97-AF65-F5344CB8AC3E}">
        <p14:creationId xmlns:p14="http://schemas.microsoft.com/office/powerpoint/2010/main" val="17277661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303166-2558-4DF4-8CC2-4B4849F12B9D}"/>
              </a:ext>
            </a:extLst>
          </p:cNvPr>
          <p:cNvSpPr>
            <a:spLocks noGrp="1"/>
          </p:cNvSpPr>
          <p:nvPr>
            <p:ph type="title"/>
          </p:nvPr>
        </p:nvSpPr>
        <p:spPr>
          <a:xfrm>
            <a:off x="677334" y="609600"/>
            <a:ext cx="8596668" cy="992777"/>
          </a:xfrm>
        </p:spPr>
        <p:txBody>
          <a:bodyPr>
            <a:normAutofit fontScale="90000"/>
          </a:bodyPr>
          <a:lstStyle/>
          <a:p>
            <a:r>
              <a:rPr lang="it-IT" dirty="0"/>
              <a:t>La seconda prova dei professionali nell’OM 45/2023 </a:t>
            </a:r>
          </a:p>
        </p:txBody>
      </p:sp>
      <p:sp>
        <p:nvSpPr>
          <p:cNvPr id="3" name="Segnaposto contenuto 2">
            <a:extLst>
              <a:ext uri="{FF2B5EF4-FFF2-40B4-BE49-F238E27FC236}">
                <a16:creationId xmlns:a16="http://schemas.microsoft.com/office/drawing/2014/main" id="{8D5FD155-C490-4C35-A286-AC7894E8EAFB}"/>
              </a:ext>
            </a:extLst>
          </p:cNvPr>
          <p:cNvSpPr>
            <a:spLocks noGrp="1"/>
          </p:cNvSpPr>
          <p:nvPr>
            <p:ph idx="1"/>
          </p:nvPr>
        </p:nvSpPr>
        <p:spPr>
          <a:xfrm>
            <a:off x="677334" y="1985553"/>
            <a:ext cx="8596668" cy="4055809"/>
          </a:xfrm>
        </p:spPr>
        <p:txBody>
          <a:bodyPr>
            <a:normAutofit/>
          </a:bodyPr>
          <a:lstStyle/>
          <a:p>
            <a:pPr>
              <a:buFont typeface="Wingdings" panose="05000000000000000000" pitchFamily="2" charset="2"/>
              <a:buChar char="Ø"/>
            </a:pPr>
            <a:r>
              <a:rPr lang="it-IT" dirty="0">
                <a:solidFill>
                  <a:schemeClr val="tx1"/>
                </a:solidFill>
              </a:rPr>
              <a:t>La seconda prova d’esame dei professionali di nuovo ordinamento, pertanto, non si comporrà più di due “</a:t>
            </a:r>
            <a:r>
              <a:rPr lang="it-IT" dirty="0" err="1">
                <a:solidFill>
                  <a:schemeClr val="tx1"/>
                </a:solidFill>
              </a:rPr>
              <a:t>sottoprove</a:t>
            </a:r>
            <a:r>
              <a:rPr lang="it-IT" dirty="0">
                <a:solidFill>
                  <a:schemeClr val="tx1"/>
                </a:solidFill>
              </a:rPr>
              <a:t>”, correlate ma in parte indipendenti, ma sarà </a:t>
            </a:r>
            <a:r>
              <a:rPr lang="it-IT" b="1" dirty="0">
                <a:solidFill>
                  <a:schemeClr val="tx1"/>
                </a:solidFill>
              </a:rPr>
              <a:t>un’unica prova integrata</a:t>
            </a:r>
            <a:r>
              <a:rPr lang="it-IT" dirty="0">
                <a:solidFill>
                  <a:schemeClr val="tx1"/>
                </a:solidFill>
              </a:rPr>
              <a:t>, di cui il </a:t>
            </a:r>
            <a:r>
              <a:rPr lang="it-IT" b="1" dirty="0">
                <a:solidFill>
                  <a:schemeClr val="tx1"/>
                </a:solidFill>
              </a:rPr>
              <a:t>ministero</a:t>
            </a:r>
            <a:r>
              <a:rPr lang="it-IT" dirty="0">
                <a:solidFill>
                  <a:schemeClr val="tx1"/>
                </a:solidFill>
              </a:rPr>
              <a:t> definirà una parte, ossia la “</a:t>
            </a:r>
            <a:r>
              <a:rPr lang="it-IT" b="1" dirty="0">
                <a:solidFill>
                  <a:schemeClr val="tx1"/>
                </a:solidFill>
              </a:rPr>
              <a:t>cornice generale di riferimento</a:t>
            </a:r>
            <a:r>
              <a:rPr lang="it-IT" dirty="0">
                <a:solidFill>
                  <a:schemeClr val="tx1"/>
                </a:solidFill>
              </a:rPr>
              <a:t>”, e la </a:t>
            </a:r>
            <a:r>
              <a:rPr lang="it-IT" b="1" dirty="0">
                <a:solidFill>
                  <a:schemeClr val="tx1"/>
                </a:solidFill>
              </a:rPr>
              <a:t>commissione</a:t>
            </a:r>
            <a:r>
              <a:rPr lang="it-IT" dirty="0">
                <a:solidFill>
                  <a:schemeClr val="tx1"/>
                </a:solidFill>
              </a:rPr>
              <a:t>, entro questa cornice, svilupperà l’altra parte, ossia le </a:t>
            </a:r>
            <a:r>
              <a:rPr lang="it-IT" b="1" dirty="0">
                <a:solidFill>
                  <a:schemeClr val="tx1"/>
                </a:solidFill>
              </a:rPr>
              <a:t>specifiche richieste </a:t>
            </a:r>
            <a:r>
              <a:rPr lang="it-IT" dirty="0">
                <a:solidFill>
                  <a:schemeClr val="tx1"/>
                </a:solidFill>
              </a:rPr>
              <a:t>per lo specifico percorso attivato dalla scuola. </a:t>
            </a:r>
          </a:p>
          <a:p>
            <a:pPr>
              <a:buFont typeface="Wingdings" panose="05000000000000000000" pitchFamily="2" charset="2"/>
              <a:buChar char="Ø"/>
            </a:pPr>
            <a:r>
              <a:rPr lang="it-IT" dirty="0">
                <a:solidFill>
                  <a:schemeClr val="tx1"/>
                </a:solidFill>
              </a:rPr>
              <a:t>La </a:t>
            </a:r>
            <a:r>
              <a:rPr lang="it-IT" b="1" dirty="0">
                <a:solidFill>
                  <a:schemeClr val="tx1"/>
                </a:solidFill>
              </a:rPr>
              <a:t>parte ministeriale</a:t>
            </a:r>
            <a:r>
              <a:rPr lang="it-IT" dirty="0">
                <a:solidFill>
                  <a:schemeClr val="tx1"/>
                </a:solidFill>
              </a:rPr>
              <a:t>, ossia la “cornice generale di riferimento”, non sarà </a:t>
            </a:r>
            <a:r>
              <a:rPr lang="it-IT" b="1" dirty="0">
                <a:solidFill>
                  <a:schemeClr val="tx1"/>
                </a:solidFill>
              </a:rPr>
              <a:t>destinata</a:t>
            </a:r>
            <a:r>
              <a:rPr lang="it-IT" dirty="0">
                <a:solidFill>
                  <a:schemeClr val="tx1"/>
                </a:solidFill>
              </a:rPr>
              <a:t> direttamente ai candidati, </a:t>
            </a:r>
            <a:r>
              <a:rPr lang="it-IT" b="1" dirty="0">
                <a:solidFill>
                  <a:schemeClr val="tx1"/>
                </a:solidFill>
              </a:rPr>
              <a:t>ma alle commissioni</a:t>
            </a:r>
            <a:r>
              <a:rPr lang="it-IT" dirty="0">
                <a:solidFill>
                  <a:schemeClr val="tx1"/>
                </a:solidFill>
              </a:rPr>
              <a:t>, cui fornirà le indicazioni unitarie a livello nazionale (tipologia della prova e il/i nucleo/i tematico/i fondamentale/i d’indirizzo cui questa dovrà fare riferimento). </a:t>
            </a:r>
          </a:p>
          <a:p>
            <a:pPr>
              <a:buFont typeface="Wingdings" panose="05000000000000000000" pitchFamily="2" charset="2"/>
              <a:buChar char="Ø"/>
            </a:pPr>
            <a:endParaRPr lang="it-IT" dirty="0">
              <a:solidFill>
                <a:schemeClr val="tx1"/>
              </a:solidFill>
            </a:endParaRPr>
          </a:p>
          <a:p>
            <a:pPr marL="0" indent="0">
              <a:buNone/>
            </a:pPr>
            <a:endParaRPr lang="it-IT" dirty="0"/>
          </a:p>
        </p:txBody>
      </p:sp>
      <p:pic>
        <p:nvPicPr>
          <p:cNvPr id="5" name="Immagine 4">
            <a:extLst>
              <a:ext uri="{FF2B5EF4-FFF2-40B4-BE49-F238E27FC236}">
                <a16:creationId xmlns:a16="http://schemas.microsoft.com/office/drawing/2014/main" id="{553D4956-0539-46FE-9F88-96AA2C880F61}"/>
              </a:ext>
            </a:extLst>
          </p:cNvPr>
          <p:cNvPicPr/>
          <p:nvPr/>
        </p:nvPicPr>
        <p:blipFill>
          <a:blip r:embed="rId2">
            <a:extLst>
              <a:ext uri="{28A0092B-C50C-407E-A947-70E740481C1C}">
                <a14:useLocalDpi xmlns:a14="http://schemas.microsoft.com/office/drawing/2010/main" val="0"/>
              </a:ext>
            </a:extLst>
          </a:blip>
          <a:srcRect/>
          <a:stretch/>
        </p:blipFill>
        <p:spPr bwMode="auto">
          <a:xfrm>
            <a:off x="10201215" y="6011586"/>
            <a:ext cx="1212461" cy="443446"/>
          </a:xfrm>
          <a:prstGeom prst="rect">
            <a:avLst/>
          </a:prstGeom>
          <a:noFill/>
          <a:ln>
            <a:noFill/>
          </a:ln>
        </p:spPr>
      </p:pic>
    </p:spTree>
    <p:extLst>
      <p:ext uri="{BB962C8B-B14F-4D97-AF65-F5344CB8AC3E}">
        <p14:creationId xmlns:p14="http://schemas.microsoft.com/office/powerpoint/2010/main" val="3765396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303166-2558-4DF4-8CC2-4B4849F12B9D}"/>
              </a:ext>
            </a:extLst>
          </p:cNvPr>
          <p:cNvSpPr>
            <a:spLocks noGrp="1"/>
          </p:cNvSpPr>
          <p:nvPr>
            <p:ph type="title"/>
          </p:nvPr>
        </p:nvSpPr>
        <p:spPr>
          <a:xfrm>
            <a:off x="677334" y="609600"/>
            <a:ext cx="8596668" cy="992777"/>
          </a:xfrm>
        </p:spPr>
        <p:txBody>
          <a:bodyPr>
            <a:normAutofit fontScale="90000"/>
          </a:bodyPr>
          <a:lstStyle/>
          <a:p>
            <a:r>
              <a:rPr lang="it-IT" sz="3600" dirty="0"/>
              <a:t>I nuovi istituti professionali </a:t>
            </a:r>
            <a:br>
              <a:rPr lang="it-IT" sz="3600" dirty="0"/>
            </a:br>
            <a:r>
              <a:rPr lang="it-IT" sz="3600" dirty="0"/>
              <a:t>nel D. Lgs. 13 aprile 2017, n. 61</a:t>
            </a:r>
            <a:endParaRPr lang="it-IT" dirty="0"/>
          </a:p>
        </p:txBody>
      </p:sp>
      <p:sp>
        <p:nvSpPr>
          <p:cNvPr id="3" name="Segnaposto contenuto 2">
            <a:extLst>
              <a:ext uri="{FF2B5EF4-FFF2-40B4-BE49-F238E27FC236}">
                <a16:creationId xmlns:a16="http://schemas.microsoft.com/office/drawing/2014/main" id="{8D5FD155-C490-4C35-A286-AC7894E8EAFB}"/>
              </a:ext>
            </a:extLst>
          </p:cNvPr>
          <p:cNvSpPr>
            <a:spLocks noGrp="1"/>
          </p:cNvSpPr>
          <p:nvPr>
            <p:ph idx="1"/>
          </p:nvPr>
        </p:nvSpPr>
        <p:spPr>
          <a:xfrm>
            <a:off x="677334" y="1985553"/>
            <a:ext cx="8596668" cy="4055809"/>
          </a:xfrm>
        </p:spPr>
        <p:txBody>
          <a:bodyPr>
            <a:normAutofit/>
          </a:bodyPr>
          <a:lstStyle/>
          <a:p>
            <a:pPr marL="0" marR="0" lvl="0" indent="0" algn="l"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r>
              <a:rPr kumimoji="0" lang="it-IT" sz="24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Un’identità ambiziosa (art. 1 comma 2)</a:t>
            </a:r>
          </a:p>
          <a:p>
            <a:pPr marL="0" marR="0" lvl="0" indent="0" algn="l"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r>
              <a:rPr kumimoji="0" lang="it-IT" sz="18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Le istituzioni scolastiche che offrono percorsi di istruzione professionale sono scuole  </a:t>
            </a:r>
            <a:r>
              <a:rPr kumimoji="0" lang="it-IT" sz="1800" b="1"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territoriali</a:t>
            </a:r>
            <a:r>
              <a:rPr kumimoji="0" lang="it-IT" sz="18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dell'innovazione, aperte e concepite come </a:t>
            </a:r>
            <a:r>
              <a:rPr kumimoji="0" lang="it-IT" sz="1800" b="1"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laboratori di ricerca</a:t>
            </a:r>
            <a:r>
              <a:rPr kumimoji="0" lang="it-IT" sz="18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a:t>
            </a:r>
            <a:r>
              <a:rPr kumimoji="0" lang="it-IT" sz="1800" b="1"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sperimentazione</a:t>
            </a:r>
            <a:r>
              <a:rPr kumimoji="0" lang="it-IT" sz="18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ed  </a:t>
            </a:r>
            <a:r>
              <a:rPr kumimoji="0" lang="it-IT" sz="1800" b="1"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innovazione</a:t>
            </a:r>
            <a:r>
              <a:rPr kumimoji="0" lang="it-IT" sz="18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 didattica. </a:t>
            </a:r>
          </a:p>
          <a:p>
            <a:pPr marL="0" marR="0" lvl="0" indent="0" algn="l"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r>
              <a:rPr kumimoji="0" lang="it-IT" sz="18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Il modello didattico</a:t>
            </a:r>
          </a:p>
          <a:p>
            <a:pPr marL="342900" marR="0" lvl="0" indent="-342900" algn="l" defTabSz="457200" rtl="0" eaLnBrk="1" fontAlgn="auto" latinLnBrk="0" hangingPunct="1">
              <a:lnSpc>
                <a:spcPct val="100000"/>
              </a:lnSpc>
              <a:spcBef>
                <a:spcPts val="1000"/>
              </a:spcBef>
              <a:spcAft>
                <a:spcPts val="0"/>
              </a:spcAft>
              <a:buClr>
                <a:srgbClr val="90C226"/>
              </a:buClr>
              <a:buSzPct val="80000"/>
              <a:buFont typeface="Wingdings" panose="05000000000000000000" pitchFamily="2" charset="2"/>
              <a:buChar char="Ø"/>
              <a:tabLst/>
              <a:defRPr/>
            </a:pPr>
            <a:r>
              <a:rPr kumimoji="0" lang="it-IT" sz="18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aggrega le discipline/insegnamenti negli assi culturali</a:t>
            </a:r>
          </a:p>
          <a:p>
            <a:pPr marL="342900" marR="0" lvl="0" indent="-342900" algn="l" defTabSz="457200" rtl="0" eaLnBrk="1" fontAlgn="auto" latinLnBrk="0" hangingPunct="1">
              <a:lnSpc>
                <a:spcPct val="100000"/>
              </a:lnSpc>
              <a:spcBef>
                <a:spcPts val="1000"/>
              </a:spcBef>
              <a:spcAft>
                <a:spcPts val="0"/>
              </a:spcAft>
              <a:buClr>
                <a:srgbClr val="90C226"/>
              </a:buClr>
              <a:buSzPct val="80000"/>
              <a:buFont typeface="Wingdings" panose="05000000000000000000" pitchFamily="2" charset="2"/>
              <a:buChar char="Ø"/>
              <a:tabLst/>
              <a:defRPr/>
            </a:pPr>
            <a:r>
              <a:rPr kumimoji="0" lang="it-IT" sz="18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è organizzato per unità di apprendimento</a:t>
            </a:r>
          </a:p>
          <a:p>
            <a:pPr marL="342900" marR="0" lvl="0" indent="-342900" algn="l" defTabSz="457200" rtl="0" eaLnBrk="1" fontAlgn="auto" latinLnBrk="0" hangingPunct="1">
              <a:lnSpc>
                <a:spcPct val="100000"/>
              </a:lnSpc>
              <a:spcBef>
                <a:spcPts val="1000"/>
              </a:spcBef>
              <a:spcAft>
                <a:spcPts val="0"/>
              </a:spcAft>
              <a:buClr>
                <a:srgbClr val="90C226"/>
              </a:buClr>
              <a:buSzPct val="80000"/>
              <a:buFont typeface="Wingdings" panose="05000000000000000000" pitchFamily="2" charset="2"/>
              <a:buChar char="Ø"/>
              <a:tabLst/>
              <a:defRPr/>
            </a:pPr>
            <a:r>
              <a:rPr kumimoji="0" lang="it-IT" sz="18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rPr>
              <a:t>è improntato al principio della personalizzazione educativa</a:t>
            </a:r>
          </a:p>
          <a:p>
            <a:pPr marL="0" indent="0">
              <a:buNone/>
            </a:pPr>
            <a:endParaRPr lang="it-IT" dirty="0"/>
          </a:p>
        </p:txBody>
      </p:sp>
      <p:pic>
        <p:nvPicPr>
          <p:cNvPr id="5" name="Immagine 4">
            <a:extLst>
              <a:ext uri="{FF2B5EF4-FFF2-40B4-BE49-F238E27FC236}">
                <a16:creationId xmlns:a16="http://schemas.microsoft.com/office/drawing/2014/main" id="{553D4956-0539-46FE-9F88-96AA2C880F61}"/>
              </a:ext>
            </a:extLst>
          </p:cNvPr>
          <p:cNvPicPr/>
          <p:nvPr/>
        </p:nvPicPr>
        <p:blipFill>
          <a:blip r:embed="rId2">
            <a:extLst>
              <a:ext uri="{28A0092B-C50C-407E-A947-70E740481C1C}">
                <a14:useLocalDpi xmlns:a14="http://schemas.microsoft.com/office/drawing/2010/main" val="0"/>
              </a:ext>
            </a:extLst>
          </a:blip>
          <a:srcRect/>
          <a:stretch/>
        </p:blipFill>
        <p:spPr bwMode="auto">
          <a:xfrm>
            <a:off x="10201215" y="6011586"/>
            <a:ext cx="1212461" cy="443446"/>
          </a:xfrm>
          <a:prstGeom prst="rect">
            <a:avLst/>
          </a:prstGeom>
          <a:noFill/>
          <a:ln>
            <a:noFill/>
          </a:ln>
        </p:spPr>
      </p:pic>
    </p:spTree>
    <p:extLst>
      <p:ext uri="{BB962C8B-B14F-4D97-AF65-F5344CB8AC3E}">
        <p14:creationId xmlns:p14="http://schemas.microsoft.com/office/powerpoint/2010/main" val="1805389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303166-2558-4DF4-8CC2-4B4849F12B9D}"/>
              </a:ext>
            </a:extLst>
          </p:cNvPr>
          <p:cNvSpPr>
            <a:spLocks noGrp="1"/>
          </p:cNvSpPr>
          <p:nvPr>
            <p:ph type="title"/>
          </p:nvPr>
        </p:nvSpPr>
        <p:spPr>
          <a:xfrm>
            <a:off x="677334" y="609600"/>
            <a:ext cx="8596668" cy="992777"/>
          </a:xfrm>
        </p:spPr>
        <p:txBody>
          <a:bodyPr>
            <a:normAutofit fontScale="90000"/>
          </a:bodyPr>
          <a:lstStyle/>
          <a:p>
            <a:r>
              <a:rPr lang="it-IT" dirty="0"/>
              <a:t>La seconda prova dei professionali nell’OM 45/2023 </a:t>
            </a:r>
          </a:p>
        </p:txBody>
      </p:sp>
      <p:sp>
        <p:nvSpPr>
          <p:cNvPr id="3" name="Segnaposto contenuto 2">
            <a:extLst>
              <a:ext uri="{FF2B5EF4-FFF2-40B4-BE49-F238E27FC236}">
                <a16:creationId xmlns:a16="http://schemas.microsoft.com/office/drawing/2014/main" id="{8D5FD155-C490-4C35-A286-AC7894E8EAFB}"/>
              </a:ext>
            </a:extLst>
          </p:cNvPr>
          <p:cNvSpPr>
            <a:spLocks noGrp="1"/>
          </p:cNvSpPr>
          <p:nvPr>
            <p:ph idx="1"/>
          </p:nvPr>
        </p:nvSpPr>
        <p:spPr>
          <a:xfrm>
            <a:off x="677334" y="1985553"/>
            <a:ext cx="8596668" cy="4055809"/>
          </a:xfrm>
        </p:spPr>
        <p:txBody>
          <a:bodyPr>
            <a:normAutofit/>
          </a:bodyPr>
          <a:lstStyle/>
          <a:p>
            <a:pPr>
              <a:buFont typeface="Wingdings" panose="05000000000000000000" pitchFamily="2" charset="2"/>
              <a:buChar char="Ø"/>
            </a:pPr>
            <a:r>
              <a:rPr lang="it-IT" dirty="0">
                <a:solidFill>
                  <a:schemeClr val="tx1"/>
                </a:solidFill>
              </a:rPr>
              <a:t>Tale formula consentirà di garantire una struttura unitaria della prova a livello nazionale, e allo stesso tempo di dare pieno valore alle autonome scelte operate dalle singole istituzioni scolastiche nella costruzione dei percorsi: infatti</a:t>
            </a:r>
          </a:p>
          <a:p>
            <a:pPr>
              <a:buFont typeface="Wingdings" panose="05000000000000000000" pitchFamily="2" charset="2"/>
              <a:buChar char="Ø"/>
            </a:pPr>
            <a:r>
              <a:rPr lang="it-IT" dirty="0">
                <a:solidFill>
                  <a:schemeClr val="tx1"/>
                </a:solidFill>
              </a:rPr>
              <a:t>Art. 20 comma 4  </a:t>
            </a:r>
            <a:r>
              <a:rPr lang="it-IT" i="1" dirty="0">
                <a:solidFill>
                  <a:schemeClr val="tx1"/>
                </a:solidFill>
              </a:rPr>
              <a:t>Con riferimento alla prova di cui al comma 3, </a:t>
            </a:r>
            <a:r>
              <a:rPr lang="it-IT" b="1" i="1" dirty="0">
                <a:solidFill>
                  <a:schemeClr val="tx1"/>
                </a:solidFill>
              </a:rPr>
              <a:t>le commissioni declinano</a:t>
            </a:r>
            <a:r>
              <a:rPr lang="it-IT" i="1" dirty="0">
                <a:solidFill>
                  <a:schemeClr val="tx1"/>
                </a:solidFill>
              </a:rPr>
              <a:t> le indicazioni ministeriali </a:t>
            </a:r>
            <a:r>
              <a:rPr lang="it-IT" b="1" i="1" dirty="0">
                <a:solidFill>
                  <a:schemeClr val="tx1"/>
                </a:solidFill>
              </a:rPr>
              <a:t>in relazione allo specifico percorso formativo </a:t>
            </a:r>
            <a:r>
              <a:rPr lang="it-IT" i="1" dirty="0">
                <a:solidFill>
                  <a:schemeClr val="tx1"/>
                </a:solidFill>
              </a:rPr>
              <a:t>attivato (o agli specifici percorsi attivati) dall’istituzione scolastica, con riguardo al codice </a:t>
            </a:r>
            <a:r>
              <a:rPr lang="it-IT" b="1" i="1" dirty="0">
                <a:solidFill>
                  <a:schemeClr val="tx1"/>
                </a:solidFill>
              </a:rPr>
              <a:t>ATECO</a:t>
            </a:r>
            <a:r>
              <a:rPr lang="it-IT" i="1" dirty="0">
                <a:solidFill>
                  <a:schemeClr val="tx1"/>
                </a:solidFill>
              </a:rPr>
              <a:t>, in coerenza con le specificità del Piano dell’offerta formativa e </a:t>
            </a:r>
            <a:r>
              <a:rPr lang="it-IT" b="1" i="1" dirty="0">
                <a:solidFill>
                  <a:schemeClr val="tx1"/>
                </a:solidFill>
              </a:rPr>
              <a:t>tenendo conto della dotazione tecnologica e laboratoriale d’istituto</a:t>
            </a:r>
            <a:r>
              <a:rPr lang="it-IT" i="1" dirty="0">
                <a:solidFill>
                  <a:schemeClr val="tx1"/>
                </a:solidFill>
              </a:rPr>
              <a:t>, con le modalità indicate di seguito, costruendo le tracce delle prove d’esame con le modalità di cui ai seguenti commi</a:t>
            </a:r>
            <a:r>
              <a:rPr lang="it-IT" dirty="0">
                <a:solidFill>
                  <a:schemeClr val="tx1"/>
                </a:solidFill>
              </a:rPr>
              <a:t>.</a:t>
            </a:r>
          </a:p>
          <a:p>
            <a:pPr marL="0" indent="0">
              <a:buNone/>
            </a:pPr>
            <a:endParaRPr lang="it-IT" dirty="0"/>
          </a:p>
        </p:txBody>
      </p:sp>
      <p:pic>
        <p:nvPicPr>
          <p:cNvPr id="5" name="Immagine 4">
            <a:extLst>
              <a:ext uri="{FF2B5EF4-FFF2-40B4-BE49-F238E27FC236}">
                <a16:creationId xmlns:a16="http://schemas.microsoft.com/office/drawing/2014/main" id="{553D4956-0539-46FE-9F88-96AA2C880F61}"/>
              </a:ext>
            </a:extLst>
          </p:cNvPr>
          <p:cNvPicPr/>
          <p:nvPr/>
        </p:nvPicPr>
        <p:blipFill>
          <a:blip r:embed="rId2">
            <a:extLst>
              <a:ext uri="{28A0092B-C50C-407E-A947-70E740481C1C}">
                <a14:useLocalDpi xmlns:a14="http://schemas.microsoft.com/office/drawing/2010/main" val="0"/>
              </a:ext>
            </a:extLst>
          </a:blip>
          <a:srcRect/>
          <a:stretch/>
        </p:blipFill>
        <p:spPr bwMode="auto">
          <a:xfrm>
            <a:off x="10201215" y="6011586"/>
            <a:ext cx="1212461" cy="443446"/>
          </a:xfrm>
          <a:prstGeom prst="rect">
            <a:avLst/>
          </a:prstGeom>
          <a:noFill/>
          <a:ln>
            <a:noFill/>
          </a:ln>
        </p:spPr>
      </p:pic>
    </p:spTree>
    <p:extLst>
      <p:ext uri="{BB962C8B-B14F-4D97-AF65-F5344CB8AC3E}">
        <p14:creationId xmlns:p14="http://schemas.microsoft.com/office/powerpoint/2010/main" val="5072486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303166-2558-4DF4-8CC2-4B4849F12B9D}"/>
              </a:ext>
            </a:extLst>
          </p:cNvPr>
          <p:cNvSpPr>
            <a:spLocks noGrp="1"/>
          </p:cNvSpPr>
          <p:nvPr>
            <p:ph type="title"/>
          </p:nvPr>
        </p:nvSpPr>
        <p:spPr>
          <a:xfrm>
            <a:off x="677334" y="609600"/>
            <a:ext cx="2797386" cy="5401986"/>
          </a:xfrm>
        </p:spPr>
        <p:txBody>
          <a:bodyPr>
            <a:normAutofit/>
          </a:bodyPr>
          <a:lstStyle/>
          <a:p>
            <a:r>
              <a:rPr lang="it-IT" dirty="0"/>
              <a:t>La seconda prova dei professionali – </a:t>
            </a:r>
            <a:br>
              <a:rPr lang="it-IT" dirty="0"/>
            </a:br>
            <a:r>
              <a:rPr lang="it-IT" dirty="0"/>
              <a:t>esempio di parte ministeriale</a:t>
            </a:r>
          </a:p>
        </p:txBody>
      </p:sp>
      <p:pic>
        <p:nvPicPr>
          <p:cNvPr id="5" name="Immagine 4">
            <a:extLst>
              <a:ext uri="{FF2B5EF4-FFF2-40B4-BE49-F238E27FC236}">
                <a16:creationId xmlns:a16="http://schemas.microsoft.com/office/drawing/2014/main" id="{553D4956-0539-46FE-9F88-96AA2C880F61}"/>
              </a:ext>
            </a:extLst>
          </p:cNvPr>
          <p:cNvPicPr/>
          <p:nvPr/>
        </p:nvPicPr>
        <p:blipFill>
          <a:blip r:embed="rId2">
            <a:extLst>
              <a:ext uri="{28A0092B-C50C-407E-A947-70E740481C1C}">
                <a14:useLocalDpi xmlns:a14="http://schemas.microsoft.com/office/drawing/2010/main" val="0"/>
              </a:ext>
            </a:extLst>
          </a:blip>
          <a:srcRect/>
          <a:stretch/>
        </p:blipFill>
        <p:spPr bwMode="auto">
          <a:xfrm>
            <a:off x="10201215" y="6011586"/>
            <a:ext cx="1212461" cy="443446"/>
          </a:xfrm>
          <a:prstGeom prst="rect">
            <a:avLst/>
          </a:prstGeom>
          <a:noFill/>
          <a:ln>
            <a:noFill/>
          </a:ln>
        </p:spPr>
      </p:pic>
      <p:graphicFrame>
        <p:nvGraphicFramePr>
          <p:cNvPr id="4" name="Oggetto 3">
            <a:extLst>
              <a:ext uri="{FF2B5EF4-FFF2-40B4-BE49-F238E27FC236}">
                <a16:creationId xmlns:a16="http://schemas.microsoft.com/office/drawing/2014/main" id="{CF4FC4AD-B384-0564-4A5E-0B983687D5D0}"/>
              </a:ext>
            </a:extLst>
          </p:cNvPr>
          <p:cNvGraphicFramePr>
            <a:graphicFrameLocks noChangeAspect="1"/>
          </p:cNvGraphicFramePr>
          <p:nvPr>
            <p:extLst>
              <p:ext uri="{D42A27DB-BD31-4B8C-83A1-F6EECF244321}">
                <p14:modId xmlns:p14="http://schemas.microsoft.com/office/powerpoint/2010/main" val="2624030821"/>
              </p:ext>
            </p:extLst>
          </p:nvPr>
        </p:nvGraphicFramePr>
        <p:xfrm>
          <a:off x="4106486" y="314872"/>
          <a:ext cx="4804757" cy="6140159"/>
        </p:xfrm>
        <a:graphic>
          <a:graphicData uri="http://schemas.openxmlformats.org/presentationml/2006/ole">
            <mc:AlternateContent xmlns:mc="http://schemas.openxmlformats.org/markup-compatibility/2006">
              <mc:Choice xmlns:v="urn:schemas-microsoft-com:vml" Requires="v">
                <p:oleObj name="Acrobat Document" r:id="rId3" imgW="5667198" imgH="8020037" progId="Acrobat.Document.DC">
                  <p:embed/>
                </p:oleObj>
              </mc:Choice>
              <mc:Fallback>
                <p:oleObj name="Acrobat Document" r:id="rId3" imgW="5667198" imgH="8020037" progId="Acrobat.Document.DC">
                  <p:embed/>
                  <p:pic>
                    <p:nvPicPr>
                      <p:cNvPr id="0" name=""/>
                      <p:cNvPicPr/>
                      <p:nvPr/>
                    </p:nvPicPr>
                    <p:blipFill>
                      <a:blip r:embed="rId4"/>
                      <a:stretch>
                        <a:fillRect/>
                      </a:stretch>
                    </p:blipFill>
                    <p:spPr>
                      <a:xfrm>
                        <a:off x="4106486" y="314872"/>
                        <a:ext cx="4804757" cy="6140159"/>
                      </a:xfrm>
                      <a:prstGeom prst="rect">
                        <a:avLst/>
                      </a:prstGeom>
                    </p:spPr>
                  </p:pic>
                </p:oleObj>
              </mc:Fallback>
            </mc:AlternateContent>
          </a:graphicData>
        </a:graphic>
      </p:graphicFrame>
    </p:spTree>
    <p:extLst>
      <p:ext uri="{BB962C8B-B14F-4D97-AF65-F5344CB8AC3E}">
        <p14:creationId xmlns:p14="http://schemas.microsoft.com/office/powerpoint/2010/main" val="23900031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303166-2558-4DF4-8CC2-4B4849F12B9D}"/>
              </a:ext>
            </a:extLst>
          </p:cNvPr>
          <p:cNvSpPr>
            <a:spLocks noGrp="1"/>
          </p:cNvSpPr>
          <p:nvPr>
            <p:ph type="title"/>
          </p:nvPr>
        </p:nvSpPr>
        <p:spPr>
          <a:xfrm>
            <a:off x="677334" y="609600"/>
            <a:ext cx="8596668" cy="992777"/>
          </a:xfrm>
        </p:spPr>
        <p:txBody>
          <a:bodyPr>
            <a:normAutofit fontScale="90000"/>
          </a:bodyPr>
          <a:lstStyle/>
          <a:p>
            <a:r>
              <a:rPr lang="it-IT" dirty="0"/>
              <a:t>La seconda prova dei professionali nell’OM 45/2023 - tempistica</a:t>
            </a:r>
          </a:p>
        </p:txBody>
      </p:sp>
      <p:sp>
        <p:nvSpPr>
          <p:cNvPr id="3" name="Segnaposto contenuto 2">
            <a:extLst>
              <a:ext uri="{FF2B5EF4-FFF2-40B4-BE49-F238E27FC236}">
                <a16:creationId xmlns:a16="http://schemas.microsoft.com/office/drawing/2014/main" id="{8D5FD155-C490-4C35-A286-AC7894E8EAFB}"/>
              </a:ext>
            </a:extLst>
          </p:cNvPr>
          <p:cNvSpPr>
            <a:spLocks noGrp="1"/>
          </p:cNvSpPr>
          <p:nvPr>
            <p:ph idx="1"/>
          </p:nvPr>
        </p:nvSpPr>
        <p:spPr>
          <a:xfrm>
            <a:off x="677334" y="1985553"/>
            <a:ext cx="8596668" cy="4055809"/>
          </a:xfrm>
        </p:spPr>
        <p:txBody>
          <a:bodyPr>
            <a:normAutofit/>
          </a:bodyPr>
          <a:lstStyle/>
          <a:p>
            <a:pPr marL="0" indent="0">
              <a:spcAft>
                <a:spcPts val="600"/>
              </a:spcAft>
              <a:buNone/>
            </a:pPr>
            <a:r>
              <a:rPr lang="it-IT" dirty="0">
                <a:solidFill>
                  <a:schemeClr val="tx1"/>
                </a:solidFill>
              </a:rPr>
              <a:t>Riguardo alla tempistica, l’articolo 20 comma 4 specifica che:</a:t>
            </a:r>
          </a:p>
          <a:p>
            <a:pPr marL="0" indent="0">
              <a:spcAft>
                <a:spcPts val="600"/>
              </a:spcAft>
              <a:buNone/>
            </a:pPr>
            <a:r>
              <a:rPr lang="it-IT" i="1" dirty="0">
                <a:solidFill>
                  <a:schemeClr val="tx1"/>
                </a:solidFill>
              </a:rPr>
              <a:t>La </a:t>
            </a:r>
            <a:r>
              <a:rPr lang="it-IT" b="1" i="1" dirty="0">
                <a:solidFill>
                  <a:schemeClr val="tx1"/>
                </a:solidFill>
              </a:rPr>
              <a:t>trasmissione</a:t>
            </a:r>
            <a:r>
              <a:rPr lang="it-IT" i="1" dirty="0">
                <a:solidFill>
                  <a:schemeClr val="tx1"/>
                </a:solidFill>
              </a:rPr>
              <a:t> della </a:t>
            </a:r>
            <a:r>
              <a:rPr lang="it-IT" b="1" i="1" dirty="0">
                <a:solidFill>
                  <a:schemeClr val="tx1"/>
                </a:solidFill>
              </a:rPr>
              <a:t>parte ministeriale </a:t>
            </a:r>
            <a:r>
              <a:rPr lang="it-IT" i="1" dirty="0">
                <a:solidFill>
                  <a:schemeClr val="tx1"/>
                </a:solidFill>
              </a:rPr>
              <a:t>della prova avviene tramite plico telematico, </a:t>
            </a:r>
            <a:r>
              <a:rPr lang="it-IT" b="1" i="1" dirty="0">
                <a:solidFill>
                  <a:schemeClr val="tx1"/>
                </a:solidFill>
              </a:rPr>
              <a:t>il martedì precedente il giorno di svolgimento della seconda prova</a:t>
            </a:r>
            <a:r>
              <a:rPr lang="it-IT" i="1" dirty="0">
                <a:solidFill>
                  <a:schemeClr val="tx1"/>
                </a:solidFill>
              </a:rPr>
              <a:t>. La chiave per l’apertura del plico viene fornita </a:t>
            </a:r>
            <a:r>
              <a:rPr lang="it-IT" b="1" i="1" dirty="0">
                <a:solidFill>
                  <a:schemeClr val="tx1"/>
                </a:solidFill>
              </a:rPr>
              <a:t>alle ore 8:30</a:t>
            </a:r>
            <a:r>
              <a:rPr lang="it-IT" i="1" dirty="0">
                <a:solidFill>
                  <a:schemeClr val="tx1"/>
                </a:solidFill>
              </a:rPr>
              <a:t>; le commissioni elaborano, </a:t>
            </a:r>
            <a:r>
              <a:rPr lang="it-IT" b="1" i="1" dirty="0">
                <a:solidFill>
                  <a:schemeClr val="tx1"/>
                </a:solidFill>
              </a:rPr>
              <a:t>entro il mercoledì </a:t>
            </a:r>
            <a:r>
              <a:rPr lang="it-IT" i="1" dirty="0">
                <a:solidFill>
                  <a:schemeClr val="tx1"/>
                </a:solidFill>
              </a:rPr>
              <a:t>21 giugno per la sessione ordinaria ed entro il mercoledì 6 luglio per la sessione suppletiva, </a:t>
            </a:r>
            <a:r>
              <a:rPr lang="it-IT" b="1" i="1" dirty="0">
                <a:solidFill>
                  <a:schemeClr val="tx1"/>
                </a:solidFill>
              </a:rPr>
              <a:t>tre proposte di traccia</a:t>
            </a:r>
            <a:r>
              <a:rPr lang="it-IT" i="1" dirty="0">
                <a:solidFill>
                  <a:schemeClr val="tx1"/>
                </a:solidFill>
              </a:rPr>
              <a:t>. </a:t>
            </a:r>
            <a:r>
              <a:rPr lang="it-IT" b="1" i="1" dirty="0">
                <a:solidFill>
                  <a:schemeClr val="tx1"/>
                </a:solidFill>
              </a:rPr>
              <a:t>Tra tali proposte viene sorteggiata</a:t>
            </a:r>
            <a:r>
              <a:rPr lang="it-IT" i="1" dirty="0">
                <a:solidFill>
                  <a:schemeClr val="tx1"/>
                </a:solidFill>
              </a:rPr>
              <a:t>, il giorno dello svolgimento della seconda prova scritta, la traccia che verrà svolta dai candidati.</a:t>
            </a:r>
          </a:p>
          <a:p>
            <a:pPr marL="0" indent="0">
              <a:buNone/>
            </a:pPr>
            <a:endParaRPr lang="it-IT" dirty="0"/>
          </a:p>
        </p:txBody>
      </p:sp>
      <p:pic>
        <p:nvPicPr>
          <p:cNvPr id="5" name="Immagine 4">
            <a:extLst>
              <a:ext uri="{FF2B5EF4-FFF2-40B4-BE49-F238E27FC236}">
                <a16:creationId xmlns:a16="http://schemas.microsoft.com/office/drawing/2014/main" id="{553D4956-0539-46FE-9F88-96AA2C880F61}"/>
              </a:ext>
            </a:extLst>
          </p:cNvPr>
          <p:cNvPicPr/>
          <p:nvPr/>
        </p:nvPicPr>
        <p:blipFill>
          <a:blip r:embed="rId2">
            <a:extLst>
              <a:ext uri="{28A0092B-C50C-407E-A947-70E740481C1C}">
                <a14:useLocalDpi xmlns:a14="http://schemas.microsoft.com/office/drawing/2010/main" val="0"/>
              </a:ext>
            </a:extLst>
          </a:blip>
          <a:srcRect/>
          <a:stretch/>
        </p:blipFill>
        <p:spPr bwMode="auto">
          <a:xfrm>
            <a:off x="10201215" y="6011586"/>
            <a:ext cx="1212461" cy="443446"/>
          </a:xfrm>
          <a:prstGeom prst="rect">
            <a:avLst/>
          </a:prstGeom>
          <a:noFill/>
          <a:ln>
            <a:noFill/>
          </a:ln>
        </p:spPr>
      </p:pic>
    </p:spTree>
    <p:extLst>
      <p:ext uri="{BB962C8B-B14F-4D97-AF65-F5344CB8AC3E}">
        <p14:creationId xmlns:p14="http://schemas.microsoft.com/office/powerpoint/2010/main" val="28669852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303166-2558-4DF4-8CC2-4B4849F12B9D}"/>
              </a:ext>
            </a:extLst>
          </p:cNvPr>
          <p:cNvSpPr>
            <a:spLocks noGrp="1"/>
          </p:cNvSpPr>
          <p:nvPr>
            <p:ph type="title"/>
          </p:nvPr>
        </p:nvSpPr>
        <p:spPr>
          <a:xfrm>
            <a:off x="677334" y="609600"/>
            <a:ext cx="8596668" cy="992777"/>
          </a:xfrm>
        </p:spPr>
        <p:txBody>
          <a:bodyPr>
            <a:normAutofit fontScale="90000"/>
          </a:bodyPr>
          <a:lstStyle/>
          <a:p>
            <a:r>
              <a:rPr lang="it-IT" dirty="0"/>
              <a:t>La seconda prova dei professionali nell’OM 45/2023 – modalità A</a:t>
            </a:r>
          </a:p>
        </p:txBody>
      </p:sp>
      <p:sp>
        <p:nvSpPr>
          <p:cNvPr id="3" name="Segnaposto contenuto 2">
            <a:extLst>
              <a:ext uri="{FF2B5EF4-FFF2-40B4-BE49-F238E27FC236}">
                <a16:creationId xmlns:a16="http://schemas.microsoft.com/office/drawing/2014/main" id="{8D5FD155-C490-4C35-A286-AC7894E8EAFB}"/>
              </a:ext>
            </a:extLst>
          </p:cNvPr>
          <p:cNvSpPr>
            <a:spLocks noGrp="1"/>
          </p:cNvSpPr>
          <p:nvPr>
            <p:ph idx="1"/>
          </p:nvPr>
        </p:nvSpPr>
        <p:spPr>
          <a:xfrm>
            <a:off x="677334" y="1985553"/>
            <a:ext cx="8596668" cy="4055809"/>
          </a:xfrm>
        </p:spPr>
        <p:txBody>
          <a:bodyPr>
            <a:normAutofit/>
          </a:bodyPr>
          <a:lstStyle/>
          <a:p>
            <a:pPr marL="0" indent="0">
              <a:spcAft>
                <a:spcPts val="600"/>
              </a:spcAft>
              <a:buNone/>
            </a:pPr>
            <a:r>
              <a:rPr lang="it-IT" dirty="0">
                <a:solidFill>
                  <a:schemeClr val="tx1"/>
                </a:solidFill>
              </a:rPr>
              <a:t>L’ articolo 20 comma 5 prevede due modalità di predisposizione:</a:t>
            </a:r>
          </a:p>
          <a:p>
            <a:pPr marL="0" indent="0">
              <a:spcAft>
                <a:spcPts val="600"/>
              </a:spcAft>
              <a:buNone/>
            </a:pPr>
            <a:r>
              <a:rPr lang="it-IT" i="1" dirty="0">
                <a:solidFill>
                  <a:schemeClr val="tx1"/>
                </a:solidFill>
              </a:rPr>
              <a:t>La prova è predisposta secondo </a:t>
            </a:r>
            <a:r>
              <a:rPr lang="it-IT" b="1" i="1" dirty="0">
                <a:solidFill>
                  <a:schemeClr val="tx1"/>
                </a:solidFill>
              </a:rPr>
              <a:t>le due seguenti modalità, alternative tra loro</a:t>
            </a:r>
            <a:r>
              <a:rPr lang="it-IT" i="1" dirty="0">
                <a:solidFill>
                  <a:schemeClr val="tx1"/>
                </a:solidFill>
              </a:rPr>
              <a:t>, in relazione alla situazione presente nell’istituto:</a:t>
            </a:r>
          </a:p>
          <a:p>
            <a:pPr marL="0" indent="0">
              <a:spcAft>
                <a:spcPts val="600"/>
              </a:spcAft>
              <a:buNone/>
            </a:pPr>
            <a:r>
              <a:rPr lang="it-IT" b="1" i="1" dirty="0">
                <a:solidFill>
                  <a:schemeClr val="tx1"/>
                </a:solidFill>
              </a:rPr>
              <a:t>A. </a:t>
            </a:r>
            <a:r>
              <a:rPr lang="it-IT" i="1" dirty="0">
                <a:solidFill>
                  <a:schemeClr val="tx1"/>
                </a:solidFill>
              </a:rPr>
              <a:t>Se nell’istituzione scolastica è presente, nell’ambito di un indirizzo, </a:t>
            </a:r>
            <a:r>
              <a:rPr lang="it-IT" b="1" i="1" dirty="0">
                <a:solidFill>
                  <a:schemeClr val="tx1"/>
                </a:solidFill>
              </a:rPr>
              <a:t>un’unica classe di un determinato percorso</a:t>
            </a:r>
            <a:r>
              <a:rPr lang="it-IT" i="1" dirty="0">
                <a:solidFill>
                  <a:schemeClr val="tx1"/>
                </a:solidFill>
              </a:rPr>
              <a:t>, l’elaborazione delle proposte di traccia è effettuata dai docenti della commissione/classe titolari degli insegnamenti di Area di indirizzo che concorrono al conseguimento delle competenze oggetto della prova, sulla base della parte ministeriale della prova, tenendo conto anche delle informazioni contenute nel documento del consiglio di classe. </a:t>
            </a:r>
          </a:p>
          <a:p>
            <a:pPr marL="0" indent="0">
              <a:buNone/>
            </a:pPr>
            <a:endParaRPr lang="it-IT" dirty="0"/>
          </a:p>
        </p:txBody>
      </p:sp>
      <p:pic>
        <p:nvPicPr>
          <p:cNvPr id="5" name="Immagine 4">
            <a:extLst>
              <a:ext uri="{FF2B5EF4-FFF2-40B4-BE49-F238E27FC236}">
                <a16:creationId xmlns:a16="http://schemas.microsoft.com/office/drawing/2014/main" id="{553D4956-0539-46FE-9F88-96AA2C880F61}"/>
              </a:ext>
            </a:extLst>
          </p:cNvPr>
          <p:cNvPicPr/>
          <p:nvPr/>
        </p:nvPicPr>
        <p:blipFill>
          <a:blip r:embed="rId2">
            <a:extLst>
              <a:ext uri="{28A0092B-C50C-407E-A947-70E740481C1C}">
                <a14:useLocalDpi xmlns:a14="http://schemas.microsoft.com/office/drawing/2010/main" val="0"/>
              </a:ext>
            </a:extLst>
          </a:blip>
          <a:srcRect/>
          <a:stretch/>
        </p:blipFill>
        <p:spPr bwMode="auto">
          <a:xfrm>
            <a:off x="10201215" y="6011586"/>
            <a:ext cx="1212461" cy="443446"/>
          </a:xfrm>
          <a:prstGeom prst="rect">
            <a:avLst/>
          </a:prstGeom>
          <a:noFill/>
          <a:ln>
            <a:noFill/>
          </a:ln>
        </p:spPr>
      </p:pic>
    </p:spTree>
    <p:extLst>
      <p:ext uri="{BB962C8B-B14F-4D97-AF65-F5344CB8AC3E}">
        <p14:creationId xmlns:p14="http://schemas.microsoft.com/office/powerpoint/2010/main" val="31813041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303166-2558-4DF4-8CC2-4B4849F12B9D}"/>
              </a:ext>
            </a:extLst>
          </p:cNvPr>
          <p:cNvSpPr>
            <a:spLocks noGrp="1"/>
          </p:cNvSpPr>
          <p:nvPr>
            <p:ph type="title"/>
          </p:nvPr>
        </p:nvSpPr>
        <p:spPr>
          <a:xfrm>
            <a:off x="677334" y="609600"/>
            <a:ext cx="8596668" cy="992777"/>
          </a:xfrm>
        </p:spPr>
        <p:txBody>
          <a:bodyPr>
            <a:normAutofit fontScale="90000"/>
          </a:bodyPr>
          <a:lstStyle/>
          <a:p>
            <a:r>
              <a:rPr lang="it-IT" dirty="0"/>
              <a:t>La seconda prova dei professionali nell’OM 45/2023 – modalità B</a:t>
            </a:r>
          </a:p>
        </p:txBody>
      </p:sp>
      <p:sp>
        <p:nvSpPr>
          <p:cNvPr id="3" name="Segnaposto contenuto 2">
            <a:extLst>
              <a:ext uri="{FF2B5EF4-FFF2-40B4-BE49-F238E27FC236}">
                <a16:creationId xmlns:a16="http://schemas.microsoft.com/office/drawing/2014/main" id="{8D5FD155-C490-4C35-A286-AC7894E8EAFB}"/>
              </a:ext>
            </a:extLst>
          </p:cNvPr>
          <p:cNvSpPr>
            <a:spLocks noGrp="1"/>
          </p:cNvSpPr>
          <p:nvPr>
            <p:ph idx="1"/>
          </p:nvPr>
        </p:nvSpPr>
        <p:spPr>
          <a:xfrm>
            <a:off x="677334" y="1985553"/>
            <a:ext cx="8596668" cy="4055809"/>
          </a:xfrm>
        </p:spPr>
        <p:txBody>
          <a:bodyPr>
            <a:normAutofit/>
          </a:bodyPr>
          <a:lstStyle/>
          <a:p>
            <a:pPr marL="0" indent="0">
              <a:spcAft>
                <a:spcPts val="600"/>
              </a:spcAft>
              <a:buNone/>
            </a:pPr>
            <a:r>
              <a:rPr lang="it-IT" b="1" i="1" dirty="0">
                <a:solidFill>
                  <a:schemeClr val="tx1"/>
                </a:solidFill>
              </a:rPr>
              <a:t>B. </a:t>
            </a:r>
            <a:r>
              <a:rPr lang="it-IT" i="1" dirty="0">
                <a:solidFill>
                  <a:schemeClr val="tx1"/>
                </a:solidFill>
              </a:rPr>
              <a:t>Se nell’istituzione scolastica sono presenti </a:t>
            </a:r>
            <a:r>
              <a:rPr lang="it-IT" b="1" i="1" dirty="0">
                <a:solidFill>
                  <a:schemeClr val="tx1"/>
                </a:solidFill>
              </a:rPr>
              <a:t>più classi quinte che, nell’ambito dello stesso indirizzo, seguono lo stesso percorso e hanno perciò il medesimo quadro orario</a:t>
            </a:r>
            <a:r>
              <a:rPr lang="it-IT" i="1" dirty="0">
                <a:solidFill>
                  <a:schemeClr val="tx1"/>
                </a:solidFill>
              </a:rPr>
              <a:t> (“</a:t>
            </a:r>
            <a:r>
              <a:rPr lang="it-IT" b="1" i="1" dirty="0">
                <a:solidFill>
                  <a:schemeClr val="tx1"/>
                </a:solidFill>
              </a:rPr>
              <a:t>classi parallele</a:t>
            </a:r>
            <a:r>
              <a:rPr lang="it-IT" i="1" dirty="0">
                <a:solidFill>
                  <a:schemeClr val="tx1"/>
                </a:solidFill>
              </a:rPr>
              <a:t>”), i docenti titolari degli insegnamenti di Area di indirizzo che concorrono al conseguimento delle competenze oggetto della prova di tutte le commissioni/classi coinvolte elaborano collegialmente le proposte di traccia per tali classi quinte, sulla base della parte ministeriale della prova, tenendo conto anche delle informazioni contenute nei documenti del consiglio di classe di tutte le classi coinvolte. In questo caso, poiché la traccia della prova è comune a più classi, è necessario utilizzare, per la valutazione della stessa, il medesimo strumento di valutazione, elaborato collegialmente da tutti i docenti coinvolti nella stesura della traccia in un’apposita riunione, da svolgersi prima dell’inizio delle operazioni di correzione della prova.</a:t>
            </a:r>
          </a:p>
          <a:p>
            <a:pPr marL="0" indent="0">
              <a:buNone/>
            </a:pPr>
            <a:endParaRPr lang="it-IT" dirty="0"/>
          </a:p>
        </p:txBody>
      </p:sp>
      <p:pic>
        <p:nvPicPr>
          <p:cNvPr id="5" name="Immagine 4">
            <a:extLst>
              <a:ext uri="{FF2B5EF4-FFF2-40B4-BE49-F238E27FC236}">
                <a16:creationId xmlns:a16="http://schemas.microsoft.com/office/drawing/2014/main" id="{553D4956-0539-46FE-9F88-96AA2C880F61}"/>
              </a:ext>
            </a:extLst>
          </p:cNvPr>
          <p:cNvPicPr/>
          <p:nvPr/>
        </p:nvPicPr>
        <p:blipFill>
          <a:blip r:embed="rId2">
            <a:extLst>
              <a:ext uri="{28A0092B-C50C-407E-A947-70E740481C1C}">
                <a14:useLocalDpi xmlns:a14="http://schemas.microsoft.com/office/drawing/2010/main" val="0"/>
              </a:ext>
            </a:extLst>
          </a:blip>
          <a:srcRect/>
          <a:stretch/>
        </p:blipFill>
        <p:spPr bwMode="auto">
          <a:xfrm>
            <a:off x="10201215" y="6011586"/>
            <a:ext cx="1212461" cy="443446"/>
          </a:xfrm>
          <a:prstGeom prst="rect">
            <a:avLst/>
          </a:prstGeom>
          <a:noFill/>
          <a:ln>
            <a:noFill/>
          </a:ln>
        </p:spPr>
      </p:pic>
    </p:spTree>
    <p:extLst>
      <p:ext uri="{BB962C8B-B14F-4D97-AF65-F5344CB8AC3E}">
        <p14:creationId xmlns:p14="http://schemas.microsoft.com/office/powerpoint/2010/main" val="41133439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303166-2558-4DF4-8CC2-4B4849F12B9D}"/>
              </a:ext>
            </a:extLst>
          </p:cNvPr>
          <p:cNvSpPr>
            <a:spLocks noGrp="1"/>
          </p:cNvSpPr>
          <p:nvPr>
            <p:ph type="title"/>
          </p:nvPr>
        </p:nvSpPr>
        <p:spPr>
          <a:xfrm>
            <a:off x="677334" y="609601"/>
            <a:ext cx="8596668" cy="1010194"/>
          </a:xfrm>
        </p:spPr>
        <p:txBody>
          <a:bodyPr>
            <a:normAutofit fontScale="90000"/>
          </a:bodyPr>
          <a:lstStyle/>
          <a:p>
            <a:r>
              <a:rPr lang="it-IT" dirty="0"/>
              <a:t>La seconda prova dei professionali nell’OM 45/2023 – indicazioni sulla predisposizione</a:t>
            </a:r>
          </a:p>
        </p:txBody>
      </p:sp>
      <p:sp>
        <p:nvSpPr>
          <p:cNvPr id="3" name="Segnaposto contenuto 2">
            <a:extLst>
              <a:ext uri="{FF2B5EF4-FFF2-40B4-BE49-F238E27FC236}">
                <a16:creationId xmlns:a16="http://schemas.microsoft.com/office/drawing/2014/main" id="{8D5FD155-C490-4C35-A286-AC7894E8EAFB}"/>
              </a:ext>
            </a:extLst>
          </p:cNvPr>
          <p:cNvSpPr>
            <a:spLocks noGrp="1"/>
          </p:cNvSpPr>
          <p:nvPr>
            <p:ph idx="1"/>
          </p:nvPr>
        </p:nvSpPr>
        <p:spPr>
          <a:xfrm>
            <a:off x="778324" y="2333897"/>
            <a:ext cx="8391176" cy="3677690"/>
          </a:xfrm>
        </p:spPr>
        <p:txBody>
          <a:bodyPr>
            <a:normAutofit lnSpcReduction="10000"/>
          </a:bodyPr>
          <a:lstStyle/>
          <a:p>
            <a:pPr marL="0" indent="0">
              <a:buNone/>
            </a:pPr>
            <a:r>
              <a:rPr lang="it-IT" dirty="0">
                <a:solidFill>
                  <a:schemeClr val="tx1"/>
                </a:solidFill>
              </a:rPr>
              <a:t>L’OM specifica, sia in relazione alla modalità A e che in relazione alla modalità B:</a:t>
            </a:r>
          </a:p>
          <a:p>
            <a:pPr>
              <a:buFont typeface="Wingdings" panose="05000000000000000000" pitchFamily="2" charset="2"/>
              <a:buChar char="Ø"/>
            </a:pPr>
            <a:r>
              <a:rPr lang="it-IT" dirty="0">
                <a:solidFill>
                  <a:schemeClr val="tx1"/>
                </a:solidFill>
              </a:rPr>
              <a:t>che l’elaborazione delle proposte di traccia è effettuata dai docenti </a:t>
            </a:r>
            <a:r>
              <a:rPr lang="it-IT" i="1" dirty="0">
                <a:solidFill>
                  <a:schemeClr val="tx1"/>
                </a:solidFill>
              </a:rPr>
              <a:t>titolari degli insegnamenti di Area di indirizzo che concorrono al conseguimento delle competenze oggetto della prova.</a:t>
            </a:r>
          </a:p>
          <a:p>
            <a:pPr marL="357188" indent="0">
              <a:buNone/>
            </a:pPr>
            <a:r>
              <a:rPr lang="it-IT" dirty="0">
                <a:solidFill>
                  <a:schemeClr val="tx1"/>
                </a:solidFill>
              </a:rPr>
              <a:t>Occorre dunque che </a:t>
            </a:r>
            <a:r>
              <a:rPr lang="it-IT" b="1" dirty="0">
                <a:solidFill>
                  <a:schemeClr val="tx1"/>
                </a:solidFill>
              </a:rPr>
              <a:t>ogni istituzione scolastica scelga attentamente i commissari interni</a:t>
            </a:r>
            <a:r>
              <a:rPr lang="it-IT" dirty="0">
                <a:solidFill>
                  <a:schemeClr val="tx1"/>
                </a:solidFill>
              </a:rPr>
              <a:t> che, in base alla declinazione del percorso effettuata, sono necessari alla stesura delle proposte di traccia.</a:t>
            </a:r>
          </a:p>
          <a:p>
            <a:pPr>
              <a:buFont typeface="Wingdings" panose="05000000000000000000" pitchFamily="2" charset="2"/>
              <a:buChar char="Ø"/>
            </a:pPr>
            <a:r>
              <a:rPr lang="it-IT" dirty="0">
                <a:solidFill>
                  <a:schemeClr val="tx1"/>
                </a:solidFill>
              </a:rPr>
              <a:t>che nell’elaborazione delle proposte di traccia si dovrà tener conto </a:t>
            </a:r>
            <a:r>
              <a:rPr lang="it-IT" i="1" dirty="0">
                <a:solidFill>
                  <a:schemeClr val="tx1"/>
                </a:solidFill>
              </a:rPr>
              <a:t>anche delle informazioni contenute nel documento del consiglio di classe.</a:t>
            </a:r>
            <a:endParaRPr lang="it-IT" dirty="0">
              <a:solidFill>
                <a:schemeClr val="tx1"/>
              </a:solidFill>
            </a:endParaRPr>
          </a:p>
          <a:p>
            <a:pPr marL="357188" indent="0">
              <a:buNone/>
            </a:pPr>
            <a:r>
              <a:rPr lang="it-IT" dirty="0">
                <a:solidFill>
                  <a:schemeClr val="tx1"/>
                </a:solidFill>
              </a:rPr>
              <a:t>Pertanto, </a:t>
            </a:r>
            <a:r>
              <a:rPr lang="it-IT" b="1" dirty="0">
                <a:solidFill>
                  <a:schemeClr val="tx1"/>
                </a:solidFill>
              </a:rPr>
              <a:t>è necessario inserire nel documento del 15 maggio tutte le indicazioni utili in ordine alla predisposizione della seconda prova</a:t>
            </a:r>
            <a:r>
              <a:rPr lang="it-IT" dirty="0">
                <a:solidFill>
                  <a:schemeClr val="tx1"/>
                </a:solidFill>
              </a:rPr>
              <a:t>.</a:t>
            </a:r>
          </a:p>
        </p:txBody>
      </p:sp>
      <p:pic>
        <p:nvPicPr>
          <p:cNvPr id="5" name="Immagine 4">
            <a:extLst>
              <a:ext uri="{FF2B5EF4-FFF2-40B4-BE49-F238E27FC236}">
                <a16:creationId xmlns:a16="http://schemas.microsoft.com/office/drawing/2014/main" id="{553D4956-0539-46FE-9F88-96AA2C880F61}"/>
              </a:ext>
            </a:extLst>
          </p:cNvPr>
          <p:cNvPicPr/>
          <p:nvPr/>
        </p:nvPicPr>
        <p:blipFill>
          <a:blip r:embed="rId2">
            <a:extLst>
              <a:ext uri="{28A0092B-C50C-407E-A947-70E740481C1C}">
                <a14:useLocalDpi xmlns:a14="http://schemas.microsoft.com/office/drawing/2010/main" val="0"/>
              </a:ext>
            </a:extLst>
          </a:blip>
          <a:srcRect/>
          <a:stretch/>
        </p:blipFill>
        <p:spPr bwMode="auto">
          <a:xfrm>
            <a:off x="10201215" y="6011586"/>
            <a:ext cx="1212461" cy="443446"/>
          </a:xfrm>
          <a:prstGeom prst="rect">
            <a:avLst/>
          </a:prstGeom>
          <a:noFill/>
          <a:ln>
            <a:noFill/>
          </a:ln>
        </p:spPr>
      </p:pic>
    </p:spTree>
    <p:extLst>
      <p:ext uri="{BB962C8B-B14F-4D97-AF65-F5344CB8AC3E}">
        <p14:creationId xmlns:p14="http://schemas.microsoft.com/office/powerpoint/2010/main" val="39064822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303166-2558-4DF4-8CC2-4B4849F12B9D}"/>
              </a:ext>
            </a:extLst>
          </p:cNvPr>
          <p:cNvSpPr>
            <a:spLocks noGrp="1"/>
          </p:cNvSpPr>
          <p:nvPr>
            <p:ph type="title"/>
          </p:nvPr>
        </p:nvSpPr>
        <p:spPr>
          <a:xfrm>
            <a:off x="677334" y="609600"/>
            <a:ext cx="8596668" cy="992777"/>
          </a:xfrm>
        </p:spPr>
        <p:txBody>
          <a:bodyPr>
            <a:normAutofit fontScale="90000"/>
          </a:bodyPr>
          <a:lstStyle/>
          <a:p>
            <a:r>
              <a:rPr lang="it-IT" dirty="0"/>
              <a:t>La seconda prova dei professionali nell’OM 45/2023 – adempimenti e comunicazione</a:t>
            </a:r>
          </a:p>
        </p:txBody>
      </p:sp>
      <p:sp>
        <p:nvSpPr>
          <p:cNvPr id="3" name="Segnaposto contenuto 2">
            <a:extLst>
              <a:ext uri="{FF2B5EF4-FFF2-40B4-BE49-F238E27FC236}">
                <a16:creationId xmlns:a16="http://schemas.microsoft.com/office/drawing/2014/main" id="{8D5FD155-C490-4C35-A286-AC7894E8EAFB}"/>
              </a:ext>
            </a:extLst>
          </p:cNvPr>
          <p:cNvSpPr>
            <a:spLocks noGrp="1"/>
          </p:cNvSpPr>
          <p:nvPr>
            <p:ph idx="1"/>
          </p:nvPr>
        </p:nvSpPr>
        <p:spPr>
          <a:xfrm>
            <a:off x="677334" y="1985553"/>
            <a:ext cx="8596668" cy="4055809"/>
          </a:xfrm>
        </p:spPr>
        <p:txBody>
          <a:bodyPr>
            <a:normAutofit/>
          </a:bodyPr>
          <a:lstStyle/>
          <a:p>
            <a:pPr marL="0" indent="0">
              <a:spcAft>
                <a:spcPts val="600"/>
              </a:spcAft>
              <a:buNone/>
            </a:pPr>
            <a:r>
              <a:rPr lang="it-IT" dirty="0">
                <a:solidFill>
                  <a:schemeClr val="tx1"/>
                </a:solidFill>
              </a:rPr>
              <a:t>Infine, l’articolo 20 comma 6 stabilisce che:</a:t>
            </a:r>
          </a:p>
          <a:p>
            <a:pPr marL="0" indent="0">
              <a:spcAft>
                <a:spcPts val="600"/>
              </a:spcAft>
              <a:buNone/>
            </a:pPr>
            <a:r>
              <a:rPr lang="it-IT" i="1" dirty="0">
                <a:solidFill>
                  <a:schemeClr val="tx1"/>
                </a:solidFill>
              </a:rPr>
              <a:t>In fase di stesura delle proposte di traccia della prova di cui al comma 3, si procede inoltre a </a:t>
            </a:r>
            <a:r>
              <a:rPr lang="it-IT" b="1" i="1" dirty="0">
                <a:solidFill>
                  <a:schemeClr val="tx1"/>
                </a:solidFill>
              </a:rPr>
              <a:t>definire la durata della prova</a:t>
            </a:r>
            <a:r>
              <a:rPr lang="it-IT" i="1" dirty="0">
                <a:solidFill>
                  <a:schemeClr val="tx1"/>
                </a:solidFill>
              </a:rPr>
              <a:t>, nei limiti e con le modalità previste dai Quadri di riferimento, e </a:t>
            </a:r>
            <a:r>
              <a:rPr lang="it-IT" b="1" i="1" dirty="0">
                <a:solidFill>
                  <a:schemeClr val="tx1"/>
                </a:solidFill>
              </a:rPr>
              <a:t>l’eventuale prosecuzione </a:t>
            </a:r>
            <a:r>
              <a:rPr lang="it-IT" i="1" dirty="0">
                <a:solidFill>
                  <a:schemeClr val="tx1"/>
                </a:solidFill>
              </a:rPr>
              <a:t>della stessa il giorno successivo, laddove ricorrano le condizioni che consentono l’articolazione della prova in due giorni. Nel caso di articolazione della prova in due giorni, come previsto nei Quadri di riferimento, ai candidati sono fornite specifiche consegne all’inizio di ciascuna giornata d’esame. </a:t>
            </a:r>
            <a:r>
              <a:rPr lang="it-IT" b="1" i="1" dirty="0">
                <a:solidFill>
                  <a:schemeClr val="tx1"/>
                </a:solidFill>
              </a:rPr>
              <a:t>Le indicazioni relative alla durata della prova e alla sua eventuale articolazione in due giorni sono comunicate ai candidati </a:t>
            </a:r>
            <a:r>
              <a:rPr lang="it-IT" i="1" dirty="0">
                <a:solidFill>
                  <a:schemeClr val="tx1"/>
                </a:solidFill>
              </a:rPr>
              <a:t>tramite affissione di apposito avviso presso l’istituzione scolastica sede della commissione/classe, nonché, distintamente per ogni classe, solo e unicamente nell’area documentale riservata del registro elettronico, cui accedono gli studenti della classe di riferimento.</a:t>
            </a:r>
          </a:p>
          <a:p>
            <a:pPr marL="0" indent="0">
              <a:buNone/>
            </a:pPr>
            <a:endParaRPr lang="it-IT" dirty="0"/>
          </a:p>
        </p:txBody>
      </p:sp>
      <p:pic>
        <p:nvPicPr>
          <p:cNvPr id="5" name="Immagine 4">
            <a:extLst>
              <a:ext uri="{FF2B5EF4-FFF2-40B4-BE49-F238E27FC236}">
                <a16:creationId xmlns:a16="http://schemas.microsoft.com/office/drawing/2014/main" id="{553D4956-0539-46FE-9F88-96AA2C880F61}"/>
              </a:ext>
            </a:extLst>
          </p:cNvPr>
          <p:cNvPicPr/>
          <p:nvPr/>
        </p:nvPicPr>
        <p:blipFill>
          <a:blip r:embed="rId2">
            <a:extLst>
              <a:ext uri="{28A0092B-C50C-407E-A947-70E740481C1C}">
                <a14:useLocalDpi xmlns:a14="http://schemas.microsoft.com/office/drawing/2010/main" val="0"/>
              </a:ext>
            </a:extLst>
          </a:blip>
          <a:srcRect/>
          <a:stretch/>
        </p:blipFill>
        <p:spPr bwMode="auto">
          <a:xfrm>
            <a:off x="10201215" y="6011586"/>
            <a:ext cx="1212461" cy="443446"/>
          </a:xfrm>
          <a:prstGeom prst="rect">
            <a:avLst/>
          </a:prstGeom>
          <a:noFill/>
          <a:ln>
            <a:noFill/>
          </a:ln>
        </p:spPr>
      </p:pic>
    </p:spTree>
    <p:extLst>
      <p:ext uri="{BB962C8B-B14F-4D97-AF65-F5344CB8AC3E}">
        <p14:creationId xmlns:p14="http://schemas.microsoft.com/office/powerpoint/2010/main" val="38055263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303166-2558-4DF4-8CC2-4B4849F12B9D}"/>
              </a:ext>
            </a:extLst>
          </p:cNvPr>
          <p:cNvSpPr>
            <a:spLocks noGrp="1"/>
          </p:cNvSpPr>
          <p:nvPr>
            <p:ph type="title"/>
          </p:nvPr>
        </p:nvSpPr>
        <p:spPr>
          <a:xfrm>
            <a:off x="677334" y="609600"/>
            <a:ext cx="8782550" cy="992777"/>
          </a:xfrm>
        </p:spPr>
        <p:txBody>
          <a:bodyPr>
            <a:normAutofit fontScale="90000"/>
          </a:bodyPr>
          <a:lstStyle/>
          <a:p>
            <a:r>
              <a:rPr lang="it-IT" dirty="0"/>
              <a:t>La seconda prova dei professionali nell’OM 45/2023 – gestione di eventuali incompatibilità nelle classi parallele</a:t>
            </a:r>
          </a:p>
        </p:txBody>
      </p:sp>
      <p:sp>
        <p:nvSpPr>
          <p:cNvPr id="3" name="Segnaposto contenuto 2">
            <a:extLst>
              <a:ext uri="{FF2B5EF4-FFF2-40B4-BE49-F238E27FC236}">
                <a16:creationId xmlns:a16="http://schemas.microsoft.com/office/drawing/2014/main" id="{8D5FD155-C490-4C35-A286-AC7894E8EAFB}"/>
              </a:ext>
            </a:extLst>
          </p:cNvPr>
          <p:cNvSpPr>
            <a:spLocks noGrp="1"/>
          </p:cNvSpPr>
          <p:nvPr>
            <p:ph idx="1"/>
          </p:nvPr>
        </p:nvSpPr>
        <p:spPr>
          <a:xfrm>
            <a:off x="677334" y="2192591"/>
            <a:ext cx="8596668" cy="4055809"/>
          </a:xfrm>
        </p:spPr>
        <p:txBody>
          <a:bodyPr>
            <a:normAutofit fontScale="92500" lnSpcReduction="20000"/>
          </a:bodyPr>
          <a:lstStyle/>
          <a:p>
            <a:pPr marL="0" indent="0">
              <a:spcAft>
                <a:spcPts val="600"/>
              </a:spcAft>
              <a:buNone/>
            </a:pPr>
            <a:r>
              <a:rPr lang="it-IT" dirty="0">
                <a:solidFill>
                  <a:schemeClr val="tx1"/>
                </a:solidFill>
              </a:rPr>
              <a:t>L’articolo 16 comma 6 fornisce indicazioni specifiche:</a:t>
            </a:r>
          </a:p>
          <a:p>
            <a:pPr marL="0" indent="0">
              <a:spcBef>
                <a:spcPts val="0"/>
              </a:spcBef>
              <a:spcAft>
                <a:spcPts val="600"/>
              </a:spcAft>
              <a:buNone/>
            </a:pPr>
            <a:r>
              <a:rPr lang="it-IT" i="1" dirty="0">
                <a:solidFill>
                  <a:schemeClr val="tx1"/>
                </a:solidFill>
              </a:rPr>
              <a:t>Negli istituti professionali di nuovo ordinamento, in relazione alla modalità di predisposizione della traccia della seconda prova scritta, tutti i docenti coinvolti nella procedura dichiarano obbligatoriamente per iscritto:</a:t>
            </a:r>
          </a:p>
          <a:p>
            <a:pPr marL="0" indent="0">
              <a:spcBef>
                <a:spcPts val="0"/>
              </a:spcBef>
              <a:spcAft>
                <a:spcPts val="600"/>
              </a:spcAft>
              <a:buNone/>
            </a:pPr>
            <a:r>
              <a:rPr lang="it-IT" i="1" dirty="0">
                <a:solidFill>
                  <a:schemeClr val="tx1"/>
                </a:solidFill>
              </a:rPr>
              <a:t>a) se nell’anno scolastico corrente abbiano o meno </a:t>
            </a:r>
            <a:r>
              <a:rPr lang="it-IT" b="1" i="1" dirty="0">
                <a:solidFill>
                  <a:schemeClr val="tx1"/>
                </a:solidFill>
              </a:rPr>
              <a:t>istruito privatamente </a:t>
            </a:r>
            <a:r>
              <a:rPr lang="it-IT" i="1" dirty="0">
                <a:solidFill>
                  <a:schemeClr val="tx1"/>
                </a:solidFill>
              </a:rPr>
              <a:t>uno o più candidati assegnati alle altre commissioni/classi coinvolte nella predisposizione e nella somministrazione della prova;</a:t>
            </a:r>
          </a:p>
          <a:p>
            <a:pPr marL="0" indent="0">
              <a:spcBef>
                <a:spcPts val="0"/>
              </a:spcBef>
              <a:spcAft>
                <a:spcPts val="600"/>
              </a:spcAft>
              <a:buNone/>
            </a:pPr>
            <a:r>
              <a:rPr lang="it-IT" i="1" dirty="0">
                <a:solidFill>
                  <a:schemeClr val="tx1"/>
                </a:solidFill>
              </a:rPr>
              <a:t>b) se abbiano o meno </a:t>
            </a:r>
            <a:r>
              <a:rPr lang="it-IT" b="1" i="1" dirty="0">
                <a:solidFill>
                  <a:schemeClr val="tx1"/>
                </a:solidFill>
              </a:rPr>
              <a:t>rapporti di parentela e di affinità </a:t>
            </a:r>
            <a:r>
              <a:rPr lang="it-IT" i="1" dirty="0">
                <a:solidFill>
                  <a:schemeClr val="tx1"/>
                </a:solidFill>
              </a:rPr>
              <a:t>entro il quarto grado ovvero di coniugio, unione civile o convivenza di fatto con candidati assegnati ad altre commissioni/classi coinvolte nella predisposizione e nella somministrazione della prova.</a:t>
            </a:r>
          </a:p>
          <a:p>
            <a:pPr marL="0" indent="0">
              <a:spcBef>
                <a:spcPts val="0"/>
              </a:spcBef>
              <a:spcAft>
                <a:spcPts val="600"/>
              </a:spcAft>
              <a:buNone/>
            </a:pPr>
            <a:r>
              <a:rPr lang="it-IT" i="1" dirty="0">
                <a:solidFill>
                  <a:schemeClr val="tx1"/>
                </a:solidFill>
              </a:rPr>
              <a:t>Nei casi di </a:t>
            </a:r>
            <a:r>
              <a:rPr lang="it-IT" b="1" i="1" dirty="0">
                <a:solidFill>
                  <a:schemeClr val="tx1"/>
                </a:solidFill>
              </a:rPr>
              <a:t>dichiarazione affermativa, ai sensi della lettera a), il docente si astiene </a:t>
            </a:r>
            <a:r>
              <a:rPr lang="it-IT" i="1" dirty="0">
                <a:solidFill>
                  <a:schemeClr val="tx1"/>
                </a:solidFill>
              </a:rPr>
              <a:t>dal partecipare ai lavori collegiali. Nei casi di </a:t>
            </a:r>
            <a:r>
              <a:rPr lang="it-IT" b="1" i="1" dirty="0">
                <a:solidFill>
                  <a:schemeClr val="tx1"/>
                </a:solidFill>
              </a:rPr>
              <a:t>dichiarazione affermativa ai sensi della lettera b)</a:t>
            </a:r>
            <a:r>
              <a:rPr lang="it-IT" i="1" dirty="0">
                <a:solidFill>
                  <a:schemeClr val="tx1"/>
                </a:solidFill>
              </a:rPr>
              <a:t>, il presidente della commissione di cui il commissario è membro, sentito il presidente della commissione cui è assegnato il candidato coinvolto, può </a:t>
            </a:r>
            <a:r>
              <a:rPr lang="it-IT" b="1" i="1" dirty="0">
                <a:solidFill>
                  <a:schemeClr val="tx1"/>
                </a:solidFill>
              </a:rPr>
              <a:t>disporre motivata deroga </a:t>
            </a:r>
            <a:r>
              <a:rPr lang="it-IT" i="1" dirty="0">
                <a:solidFill>
                  <a:schemeClr val="tx1"/>
                </a:solidFill>
              </a:rPr>
              <a:t>all’incompatibilità.</a:t>
            </a:r>
            <a:endParaRPr lang="it-IT" dirty="0">
              <a:solidFill>
                <a:schemeClr val="tx1"/>
              </a:solidFill>
            </a:endParaRPr>
          </a:p>
        </p:txBody>
      </p:sp>
      <p:pic>
        <p:nvPicPr>
          <p:cNvPr id="5" name="Immagine 4">
            <a:extLst>
              <a:ext uri="{FF2B5EF4-FFF2-40B4-BE49-F238E27FC236}">
                <a16:creationId xmlns:a16="http://schemas.microsoft.com/office/drawing/2014/main" id="{553D4956-0539-46FE-9F88-96AA2C880F61}"/>
              </a:ext>
            </a:extLst>
          </p:cNvPr>
          <p:cNvPicPr/>
          <p:nvPr/>
        </p:nvPicPr>
        <p:blipFill>
          <a:blip r:embed="rId2">
            <a:extLst>
              <a:ext uri="{28A0092B-C50C-407E-A947-70E740481C1C}">
                <a14:useLocalDpi xmlns:a14="http://schemas.microsoft.com/office/drawing/2010/main" val="0"/>
              </a:ext>
            </a:extLst>
          </a:blip>
          <a:srcRect/>
          <a:stretch/>
        </p:blipFill>
        <p:spPr bwMode="auto">
          <a:xfrm>
            <a:off x="10201215" y="6011586"/>
            <a:ext cx="1212461" cy="443446"/>
          </a:xfrm>
          <a:prstGeom prst="rect">
            <a:avLst/>
          </a:prstGeom>
          <a:noFill/>
          <a:ln>
            <a:noFill/>
          </a:ln>
        </p:spPr>
      </p:pic>
    </p:spTree>
    <p:extLst>
      <p:ext uri="{BB962C8B-B14F-4D97-AF65-F5344CB8AC3E}">
        <p14:creationId xmlns:p14="http://schemas.microsoft.com/office/powerpoint/2010/main" val="20739066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303166-2558-4DF4-8CC2-4B4849F12B9D}"/>
              </a:ext>
            </a:extLst>
          </p:cNvPr>
          <p:cNvSpPr>
            <a:spLocks noGrp="1"/>
          </p:cNvSpPr>
          <p:nvPr>
            <p:ph type="title"/>
          </p:nvPr>
        </p:nvSpPr>
        <p:spPr>
          <a:xfrm>
            <a:off x="677334" y="609600"/>
            <a:ext cx="8782550" cy="1524000"/>
          </a:xfrm>
        </p:spPr>
        <p:txBody>
          <a:bodyPr>
            <a:normAutofit fontScale="90000"/>
          </a:bodyPr>
          <a:lstStyle/>
          <a:p>
            <a:r>
              <a:rPr lang="it-IT" dirty="0"/>
              <a:t>L’OM 45/2023 – altre indicazioni sui nuovi professionali – articolo 4 Candidati esterni già in possesso di altro diploma</a:t>
            </a:r>
          </a:p>
        </p:txBody>
      </p:sp>
      <p:sp>
        <p:nvSpPr>
          <p:cNvPr id="3" name="Segnaposto contenuto 2">
            <a:extLst>
              <a:ext uri="{FF2B5EF4-FFF2-40B4-BE49-F238E27FC236}">
                <a16:creationId xmlns:a16="http://schemas.microsoft.com/office/drawing/2014/main" id="{8D5FD155-C490-4C35-A286-AC7894E8EAFB}"/>
              </a:ext>
            </a:extLst>
          </p:cNvPr>
          <p:cNvSpPr>
            <a:spLocks noGrp="1"/>
          </p:cNvSpPr>
          <p:nvPr>
            <p:ph idx="1"/>
          </p:nvPr>
        </p:nvSpPr>
        <p:spPr>
          <a:xfrm>
            <a:off x="677334" y="2279676"/>
            <a:ext cx="8596668" cy="4055809"/>
          </a:xfrm>
        </p:spPr>
        <p:txBody>
          <a:bodyPr>
            <a:normAutofit/>
          </a:bodyPr>
          <a:lstStyle/>
          <a:p>
            <a:pPr>
              <a:spcBef>
                <a:spcPts val="0"/>
              </a:spcBef>
              <a:spcAft>
                <a:spcPts val="600"/>
              </a:spcAft>
              <a:buAutoNum type="arabicPeriod" startAt="6"/>
            </a:pPr>
            <a:r>
              <a:rPr lang="it-IT" i="1" dirty="0">
                <a:solidFill>
                  <a:schemeClr val="tx1"/>
                </a:solidFill>
              </a:rPr>
              <a:t>Non è consentito ripetere l’esame di Stato già sostenuto con esito positivo per la stessa tipologia o indirizzo, articolazione, opzione. Negli istituti professionali di nuovo ordinamento, ai candidati </a:t>
            </a:r>
            <a:r>
              <a:rPr lang="it-IT" b="1" i="1" dirty="0">
                <a:solidFill>
                  <a:schemeClr val="tx1"/>
                </a:solidFill>
              </a:rPr>
              <a:t>già in possesso di un diploma </a:t>
            </a:r>
            <a:r>
              <a:rPr lang="it-IT" i="1" dirty="0">
                <a:solidFill>
                  <a:schemeClr val="tx1"/>
                </a:solidFill>
              </a:rPr>
              <a:t>del previgente ordinamento è consentito svolgere l’esame di Stato nello stesso indirizzo solo nel caso in cui il percorso di nuovo ordinamento </a:t>
            </a:r>
            <a:r>
              <a:rPr lang="it-IT" b="1" i="1" dirty="0">
                <a:solidFill>
                  <a:schemeClr val="tx1"/>
                </a:solidFill>
              </a:rPr>
              <a:t>si differenzi </a:t>
            </a:r>
            <a:r>
              <a:rPr lang="it-IT" i="1" dirty="0">
                <a:solidFill>
                  <a:schemeClr val="tx1"/>
                </a:solidFill>
              </a:rPr>
              <a:t>dall’articolazione od opzione di cui posseggono già il diploma con riferimento al </a:t>
            </a:r>
            <a:r>
              <a:rPr lang="it-IT" b="1" i="1" dirty="0">
                <a:solidFill>
                  <a:schemeClr val="tx1"/>
                </a:solidFill>
              </a:rPr>
              <a:t>quadro orario degli insegnamenti impartiti </a:t>
            </a:r>
            <a:r>
              <a:rPr lang="it-IT" i="1" dirty="0">
                <a:solidFill>
                  <a:schemeClr val="tx1"/>
                </a:solidFill>
              </a:rPr>
              <a:t>e/o al </a:t>
            </a:r>
            <a:r>
              <a:rPr lang="it-IT" b="1" i="1" dirty="0">
                <a:solidFill>
                  <a:schemeClr val="tx1"/>
                </a:solidFill>
              </a:rPr>
              <a:t>codice ATECO </a:t>
            </a:r>
            <a:r>
              <a:rPr lang="it-IT" i="1" dirty="0">
                <a:solidFill>
                  <a:schemeClr val="tx1"/>
                </a:solidFill>
              </a:rPr>
              <a:t>e/o al </a:t>
            </a:r>
            <a:r>
              <a:rPr lang="it-IT" b="1" i="1" dirty="0">
                <a:solidFill>
                  <a:schemeClr val="tx1"/>
                </a:solidFill>
              </a:rPr>
              <a:t>codice NUP</a:t>
            </a:r>
            <a:r>
              <a:rPr lang="it-IT" i="1" dirty="0">
                <a:solidFill>
                  <a:schemeClr val="tx1"/>
                </a:solidFill>
              </a:rPr>
              <a:t> di cui alla “Nomenclatura e classificazione delle Unità Professionali (NUP)” che caratterizzano il percorso.</a:t>
            </a:r>
          </a:p>
          <a:p>
            <a:pPr>
              <a:spcBef>
                <a:spcPts val="0"/>
              </a:spcBef>
              <a:spcAft>
                <a:spcPts val="600"/>
              </a:spcAft>
              <a:buAutoNum type="arabicPeriod" startAt="6"/>
            </a:pPr>
            <a:endParaRPr lang="it-IT" i="1" dirty="0">
              <a:solidFill>
                <a:schemeClr val="tx1"/>
              </a:solidFill>
            </a:endParaRPr>
          </a:p>
          <a:p>
            <a:pPr marL="0" indent="0">
              <a:spcBef>
                <a:spcPts val="0"/>
              </a:spcBef>
              <a:spcAft>
                <a:spcPts val="600"/>
              </a:spcAft>
              <a:buNone/>
            </a:pPr>
            <a:r>
              <a:rPr lang="it-IT" sz="1600" dirty="0">
                <a:solidFill>
                  <a:schemeClr val="tx1"/>
                </a:solidFill>
              </a:rPr>
              <a:t>N.B. Il richiamo ai «NUP» è stato mantenuto in quanto è nella normativa sui nuovi professionali; a partire dal 2023 l’Istat adotta la classificazione delle professioni CP2021</a:t>
            </a:r>
          </a:p>
        </p:txBody>
      </p:sp>
      <p:pic>
        <p:nvPicPr>
          <p:cNvPr id="5" name="Immagine 4">
            <a:extLst>
              <a:ext uri="{FF2B5EF4-FFF2-40B4-BE49-F238E27FC236}">
                <a16:creationId xmlns:a16="http://schemas.microsoft.com/office/drawing/2014/main" id="{553D4956-0539-46FE-9F88-96AA2C880F61}"/>
              </a:ext>
            </a:extLst>
          </p:cNvPr>
          <p:cNvPicPr/>
          <p:nvPr/>
        </p:nvPicPr>
        <p:blipFill>
          <a:blip r:embed="rId2">
            <a:extLst>
              <a:ext uri="{28A0092B-C50C-407E-A947-70E740481C1C}">
                <a14:useLocalDpi xmlns:a14="http://schemas.microsoft.com/office/drawing/2010/main" val="0"/>
              </a:ext>
            </a:extLst>
          </a:blip>
          <a:srcRect/>
          <a:stretch/>
        </p:blipFill>
        <p:spPr bwMode="auto">
          <a:xfrm>
            <a:off x="10201215" y="6011586"/>
            <a:ext cx="1212461" cy="443446"/>
          </a:xfrm>
          <a:prstGeom prst="rect">
            <a:avLst/>
          </a:prstGeom>
          <a:noFill/>
          <a:ln>
            <a:noFill/>
          </a:ln>
        </p:spPr>
      </p:pic>
    </p:spTree>
    <p:extLst>
      <p:ext uri="{BB962C8B-B14F-4D97-AF65-F5344CB8AC3E}">
        <p14:creationId xmlns:p14="http://schemas.microsoft.com/office/powerpoint/2010/main" val="15062825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303166-2558-4DF4-8CC2-4B4849F12B9D}"/>
              </a:ext>
            </a:extLst>
          </p:cNvPr>
          <p:cNvSpPr>
            <a:spLocks noGrp="1"/>
          </p:cNvSpPr>
          <p:nvPr>
            <p:ph type="title"/>
          </p:nvPr>
        </p:nvSpPr>
        <p:spPr>
          <a:xfrm>
            <a:off x="677334" y="609600"/>
            <a:ext cx="8782550" cy="1524000"/>
          </a:xfrm>
        </p:spPr>
        <p:txBody>
          <a:bodyPr>
            <a:normAutofit fontScale="90000"/>
          </a:bodyPr>
          <a:lstStyle/>
          <a:p>
            <a:r>
              <a:rPr lang="it-IT" dirty="0"/>
              <a:t>L’OM 45/2023 – altre indicazioni sui nuovi professionali – articolo 11 Credito scolastico comma 4 d)</a:t>
            </a:r>
          </a:p>
        </p:txBody>
      </p:sp>
      <p:sp>
        <p:nvSpPr>
          <p:cNvPr id="3" name="Segnaposto contenuto 2">
            <a:extLst>
              <a:ext uri="{FF2B5EF4-FFF2-40B4-BE49-F238E27FC236}">
                <a16:creationId xmlns:a16="http://schemas.microsoft.com/office/drawing/2014/main" id="{8D5FD155-C490-4C35-A286-AC7894E8EAFB}"/>
              </a:ext>
            </a:extLst>
          </p:cNvPr>
          <p:cNvSpPr>
            <a:spLocks noGrp="1"/>
          </p:cNvSpPr>
          <p:nvPr>
            <p:ph idx="1"/>
          </p:nvPr>
        </p:nvSpPr>
        <p:spPr>
          <a:xfrm>
            <a:off x="677334" y="2279676"/>
            <a:ext cx="8596668" cy="4055809"/>
          </a:xfrm>
        </p:spPr>
        <p:txBody>
          <a:bodyPr>
            <a:normAutofit/>
          </a:bodyPr>
          <a:lstStyle/>
          <a:p>
            <a:pPr marL="0" indent="0">
              <a:spcBef>
                <a:spcPts val="0"/>
              </a:spcBef>
              <a:spcAft>
                <a:spcPts val="600"/>
              </a:spcAft>
              <a:buNone/>
            </a:pPr>
            <a:r>
              <a:rPr lang="it-IT" i="1" dirty="0">
                <a:solidFill>
                  <a:schemeClr val="tx1"/>
                </a:solidFill>
              </a:rPr>
              <a:t>d)	per i candidati </a:t>
            </a:r>
            <a:r>
              <a:rPr lang="it-IT" b="1" i="1" dirty="0">
                <a:solidFill>
                  <a:schemeClr val="tx1"/>
                </a:solidFill>
              </a:rPr>
              <a:t>interni</a:t>
            </a:r>
            <a:r>
              <a:rPr lang="it-IT" i="1" dirty="0">
                <a:solidFill>
                  <a:schemeClr val="tx1"/>
                </a:solidFill>
              </a:rPr>
              <a:t> degli istituti professionali di nuovo ordinamento, </a:t>
            </a:r>
            <a:r>
              <a:rPr lang="it-IT" b="1" i="1" dirty="0">
                <a:solidFill>
                  <a:schemeClr val="tx1"/>
                </a:solidFill>
              </a:rPr>
              <a:t>provenienti da percorsi di </a:t>
            </a:r>
            <a:r>
              <a:rPr lang="it-IT" b="1" i="1" dirty="0" err="1">
                <a:solidFill>
                  <a:schemeClr val="tx1"/>
                </a:solidFill>
              </a:rPr>
              <a:t>IeFP</a:t>
            </a:r>
            <a:r>
              <a:rPr lang="it-IT" i="1" dirty="0">
                <a:solidFill>
                  <a:schemeClr val="tx1"/>
                </a:solidFill>
              </a:rPr>
              <a:t>, </a:t>
            </a:r>
            <a:r>
              <a:rPr lang="it-IT" b="1" i="1" dirty="0">
                <a:solidFill>
                  <a:schemeClr val="tx1"/>
                </a:solidFill>
              </a:rPr>
              <a:t>che non siano in possesso di credito </a:t>
            </a:r>
            <a:r>
              <a:rPr lang="it-IT" i="1" dirty="0">
                <a:solidFill>
                  <a:schemeClr val="tx1"/>
                </a:solidFill>
              </a:rPr>
              <a:t>scolastico per la classe terza e/o per la classe quarta, in sede di scrutinio finale della classe quinta </a:t>
            </a:r>
            <a:r>
              <a:rPr lang="it-IT" b="1" i="1" dirty="0">
                <a:solidFill>
                  <a:schemeClr val="tx1"/>
                </a:solidFill>
              </a:rPr>
              <a:t>il consiglio di classe </a:t>
            </a:r>
            <a:r>
              <a:rPr lang="it-IT" i="1" dirty="0">
                <a:solidFill>
                  <a:schemeClr val="tx1"/>
                </a:solidFill>
              </a:rPr>
              <a:t>attribuisce il credito mancante in base al </a:t>
            </a:r>
            <a:r>
              <a:rPr lang="it-IT" b="1" i="1" dirty="0">
                <a:solidFill>
                  <a:schemeClr val="tx1"/>
                </a:solidFill>
              </a:rPr>
              <a:t>riconoscimento dei “crediti formativi” </a:t>
            </a:r>
            <a:r>
              <a:rPr lang="it-IT" i="1" dirty="0">
                <a:solidFill>
                  <a:schemeClr val="tx1"/>
                </a:solidFill>
              </a:rPr>
              <a:t>effettuato al momento del passaggio all’istruzione professionale, </a:t>
            </a:r>
            <a:r>
              <a:rPr lang="it-IT" b="1" i="1" dirty="0">
                <a:solidFill>
                  <a:schemeClr val="tx1"/>
                </a:solidFill>
              </a:rPr>
              <a:t>tenendo conto </a:t>
            </a:r>
            <a:r>
              <a:rPr lang="it-IT" i="1" dirty="0">
                <a:solidFill>
                  <a:schemeClr val="tx1"/>
                </a:solidFill>
              </a:rPr>
              <a:t>dell’esito delle </a:t>
            </a:r>
            <a:r>
              <a:rPr lang="it-IT" b="1" i="1" dirty="0">
                <a:solidFill>
                  <a:schemeClr val="tx1"/>
                </a:solidFill>
              </a:rPr>
              <a:t>eventuali verifiche </a:t>
            </a:r>
            <a:r>
              <a:rPr lang="it-IT" i="1" dirty="0">
                <a:solidFill>
                  <a:schemeClr val="tx1"/>
                </a:solidFill>
              </a:rPr>
              <a:t>in ingresso e </a:t>
            </a:r>
            <a:r>
              <a:rPr lang="it-IT" b="1" i="1" dirty="0">
                <a:solidFill>
                  <a:schemeClr val="tx1"/>
                </a:solidFill>
              </a:rPr>
              <a:t>dei titoli di studio di </a:t>
            </a:r>
            <a:r>
              <a:rPr lang="it-IT" b="1" i="1" dirty="0" err="1">
                <a:solidFill>
                  <a:schemeClr val="tx1"/>
                </a:solidFill>
              </a:rPr>
              <a:t>IeFP</a:t>
            </a:r>
            <a:r>
              <a:rPr lang="it-IT" b="1" i="1" dirty="0">
                <a:solidFill>
                  <a:schemeClr val="tx1"/>
                </a:solidFill>
              </a:rPr>
              <a:t> </a:t>
            </a:r>
            <a:r>
              <a:rPr lang="it-IT" i="1" dirty="0">
                <a:solidFill>
                  <a:schemeClr val="tx1"/>
                </a:solidFill>
              </a:rPr>
              <a:t>posseduti.</a:t>
            </a:r>
          </a:p>
        </p:txBody>
      </p:sp>
      <p:pic>
        <p:nvPicPr>
          <p:cNvPr id="5" name="Immagine 4">
            <a:extLst>
              <a:ext uri="{FF2B5EF4-FFF2-40B4-BE49-F238E27FC236}">
                <a16:creationId xmlns:a16="http://schemas.microsoft.com/office/drawing/2014/main" id="{553D4956-0539-46FE-9F88-96AA2C880F61}"/>
              </a:ext>
            </a:extLst>
          </p:cNvPr>
          <p:cNvPicPr/>
          <p:nvPr/>
        </p:nvPicPr>
        <p:blipFill>
          <a:blip r:embed="rId2">
            <a:extLst>
              <a:ext uri="{28A0092B-C50C-407E-A947-70E740481C1C}">
                <a14:useLocalDpi xmlns:a14="http://schemas.microsoft.com/office/drawing/2010/main" val="0"/>
              </a:ext>
            </a:extLst>
          </a:blip>
          <a:srcRect/>
          <a:stretch/>
        </p:blipFill>
        <p:spPr bwMode="auto">
          <a:xfrm>
            <a:off x="10201215" y="6011586"/>
            <a:ext cx="1212461" cy="443446"/>
          </a:xfrm>
          <a:prstGeom prst="rect">
            <a:avLst/>
          </a:prstGeom>
          <a:noFill/>
          <a:ln>
            <a:noFill/>
          </a:ln>
        </p:spPr>
      </p:pic>
    </p:spTree>
    <p:extLst>
      <p:ext uri="{BB962C8B-B14F-4D97-AF65-F5344CB8AC3E}">
        <p14:creationId xmlns:p14="http://schemas.microsoft.com/office/powerpoint/2010/main" val="2789199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303166-2558-4DF4-8CC2-4B4849F12B9D}"/>
              </a:ext>
            </a:extLst>
          </p:cNvPr>
          <p:cNvSpPr>
            <a:spLocks noGrp="1"/>
          </p:cNvSpPr>
          <p:nvPr>
            <p:ph type="title"/>
          </p:nvPr>
        </p:nvSpPr>
        <p:spPr>
          <a:xfrm>
            <a:off x="677334" y="609600"/>
            <a:ext cx="8596668" cy="992777"/>
          </a:xfrm>
        </p:spPr>
        <p:txBody>
          <a:bodyPr>
            <a:normAutofit fontScale="90000"/>
          </a:bodyPr>
          <a:lstStyle/>
          <a:p>
            <a:r>
              <a:rPr lang="it-IT" sz="3600" dirty="0"/>
              <a:t>I nuovi istituti professionali </a:t>
            </a:r>
            <a:br>
              <a:rPr lang="it-IT" sz="3600" dirty="0"/>
            </a:br>
            <a:r>
              <a:rPr lang="it-IT" sz="3600" dirty="0"/>
              <a:t>nel D. Lgs. 13 aprile 2017, n. 61</a:t>
            </a:r>
            <a:endParaRPr lang="it-IT" dirty="0"/>
          </a:p>
        </p:txBody>
      </p:sp>
      <p:sp>
        <p:nvSpPr>
          <p:cNvPr id="3" name="Segnaposto contenuto 2">
            <a:extLst>
              <a:ext uri="{FF2B5EF4-FFF2-40B4-BE49-F238E27FC236}">
                <a16:creationId xmlns:a16="http://schemas.microsoft.com/office/drawing/2014/main" id="{8D5FD155-C490-4C35-A286-AC7894E8EAFB}"/>
              </a:ext>
            </a:extLst>
          </p:cNvPr>
          <p:cNvSpPr>
            <a:spLocks noGrp="1"/>
          </p:cNvSpPr>
          <p:nvPr>
            <p:ph idx="1"/>
          </p:nvPr>
        </p:nvSpPr>
        <p:spPr>
          <a:xfrm>
            <a:off x="677334" y="1985553"/>
            <a:ext cx="8596668" cy="4055809"/>
          </a:xfrm>
        </p:spPr>
        <p:txBody>
          <a:bodyPr>
            <a:normAutofit lnSpcReduction="10000"/>
          </a:bodyPr>
          <a:lstStyle/>
          <a:p>
            <a:pPr marL="0" indent="0">
              <a:buNone/>
            </a:pPr>
            <a:r>
              <a:rPr lang="it-IT" sz="2400" b="0" i="0" u="none" strike="noStrike" baseline="0" dirty="0">
                <a:solidFill>
                  <a:srgbClr val="000000"/>
                </a:solidFill>
                <a:latin typeface="Trebuchet MS" panose="020B0603020202020204" pitchFamily="34" charset="0"/>
              </a:rPr>
              <a:t>Al centro, le competenze</a:t>
            </a:r>
            <a:endParaRPr lang="it-IT" sz="800" dirty="0">
              <a:solidFill>
                <a:srgbClr val="000000"/>
              </a:solidFill>
              <a:latin typeface="Trebuchet MS" panose="020B0603020202020204" pitchFamily="34" charset="0"/>
            </a:endParaRPr>
          </a:p>
          <a:p>
            <a:pPr>
              <a:buFont typeface="Wingdings" panose="05000000000000000000" pitchFamily="2" charset="2"/>
              <a:buChar char="Ø"/>
            </a:pPr>
            <a:r>
              <a:rPr lang="it-IT" sz="1800" b="0" i="0" u="none" strike="noStrike" baseline="0" dirty="0">
                <a:solidFill>
                  <a:srgbClr val="000000"/>
                </a:solidFill>
                <a:latin typeface="Trebuchet MS" panose="020B0603020202020204" pitchFamily="34" charset="0"/>
              </a:rPr>
              <a:t>la personalizzazione è «volta a consentire ad ogni studentessa e ad ogni studente di rafforzare e innalzare le proprie </a:t>
            </a:r>
            <a:r>
              <a:rPr lang="it-IT" sz="1800" b="1" i="0" u="none" strike="noStrike" baseline="0" dirty="0">
                <a:solidFill>
                  <a:srgbClr val="000000"/>
                </a:solidFill>
                <a:latin typeface="Trebuchet MS" panose="020B0603020202020204" pitchFamily="34" charset="0"/>
              </a:rPr>
              <a:t>competenze per l'apprendimento permanente» </a:t>
            </a:r>
            <a:r>
              <a:rPr lang="it-IT" sz="1800" i="0" u="none" strike="noStrike" baseline="0" dirty="0">
                <a:solidFill>
                  <a:srgbClr val="000000"/>
                </a:solidFill>
                <a:latin typeface="Trebuchet MS" panose="020B0603020202020204" pitchFamily="34" charset="0"/>
              </a:rPr>
              <a:t>(art.1 comma 3)</a:t>
            </a:r>
          </a:p>
          <a:p>
            <a:pPr>
              <a:buFont typeface="Wingdings" panose="05000000000000000000" pitchFamily="2" charset="2"/>
              <a:buChar char="Ø"/>
            </a:pPr>
            <a:r>
              <a:rPr lang="it-IT" sz="1800" i="0" u="none" strike="noStrike" baseline="0" dirty="0">
                <a:solidFill>
                  <a:srgbClr val="000000"/>
                </a:solidFill>
                <a:latin typeface="Trebuchet MS" panose="020B0603020202020204" pitchFamily="34" charset="0"/>
              </a:rPr>
              <a:t>la finalità del sistema è di «garantire che le </a:t>
            </a:r>
            <a:r>
              <a:rPr lang="it-IT" sz="1800" b="1" i="0" u="none" strike="noStrike" baseline="0" dirty="0">
                <a:solidFill>
                  <a:srgbClr val="000000"/>
                </a:solidFill>
                <a:latin typeface="Trebuchet MS" panose="020B0603020202020204" pitchFamily="34" charset="0"/>
              </a:rPr>
              <a:t>competenze</a:t>
            </a:r>
            <a:r>
              <a:rPr lang="it-IT" sz="1800" i="0" u="none" strike="noStrike" baseline="0" dirty="0">
                <a:solidFill>
                  <a:srgbClr val="000000"/>
                </a:solidFill>
                <a:latin typeface="Trebuchet MS" panose="020B0603020202020204" pitchFamily="34" charset="0"/>
              </a:rPr>
              <a:t> acquisite nei percorsi  di   istruzione professionale consentano una facile transizione nel mondo del lavoro e delle professioni» (art.1 comma 4)</a:t>
            </a:r>
          </a:p>
          <a:p>
            <a:pPr>
              <a:buFont typeface="Wingdings" panose="05000000000000000000" pitchFamily="2" charset="2"/>
              <a:buChar char="Ø"/>
            </a:pPr>
            <a:r>
              <a:rPr lang="it-IT" dirty="0">
                <a:solidFill>
                  <a:srgbClr val="000000"/>
                </a:solidFill>
                <a:latin typeface="Trebuchet MS" panose="020B0603020202020204" pitchFamily="34" charset="0"/>
              </a:rPr>
              <a:t>occorre «assicurare alla studentessa e allo studente una solida base di istruzione generale e </a:t>
            </a:r>
            <a:r>
              <a:rPr lang="it-IT" b="1" dirty="0">
                <a:solidFill>
                  <a:srgbClr val="000000"/>
                </a:solidFill>
                <a:latin typeface="Trebuchet MS" panose="020B0603020202020204" pitchFamily="34" charset="0"/>
              </a:rPr>
              <a:t>competenze tecnico-professionali </a:t>
            </a:r>
            <a:r>
              <a:rPr lang="it-IT" dirty="0">
                <a:solidFill>
                  <a:srgbClr val="000000"/>
                </a:solidFill>
                <a:latin typeface="Trebuchet MS" panose="020B0603020202020204" pitchFamily="34" charset="0"/>
              </a:rPr>
              <a:t>in una </a:t>
            </a:r>
            <a:r>
              <a:rPr lang="it-IT" b="1" dirty="0">
                <a:solidFill>
                  <a:srgbClr val="000000"/>
                </a:solidFill>
                <a:latin typeface="Trebuchet MS" panose="020B0603020202020204" pitchFamily="34" charset="0"/>
              </a:rPr>
              <a:t>dimensione operativa </a:t>
            </a:r>
            <a:r>
              <a:rPr lang="it-IT" dirty="0">
                <a:solidFill>
                  <a:srgbClr val="000000"/>
                </a:solidFill>
                <a:latin typeface="Trebuchet MS" panose="020B0603020202020204" pitchFamily="34" charset="0"/>
              </a:rPr>
              <a:t>in relazione alle attività economiche e produttive cui si  riferisce l'indirizzo di studio prescelto» (art.2 comma 2)</a:t>
            </a:r>
          </a:p>
          <a:p>
            <a:pPr marL="0" indent="0">
              <a:buNone/>
            </a:pPr>
            <a:r>
              <a:rPr lang="it-IT" dirty="0">
                <a:solidFill>
                  <a:srgbClr val="000000"/>
                </a:solidFill>
                <a:latin typeface="Trebuchet MS" panose="020B0603020202020204" pitchFamily="34" charset="0"/>
              </a:rPr>
              <a:t>Con i</a:t>
            </a:r>
            <a:r>
              <a:rPr lang="it-IT" sz="1800" i="0" u="none" strike="noStrike" baseline="0" dirty="0">
                <a:solidFill>
                  <a:srgbClr val="000000"/>
                </a:solidFill>
                <a:latin typeface="Trebuchet MS" panose="020B0603020202020204" pitchFamily="34" charset="0"/>
              </a:rPr>
              <a:t>l decreto ministeriale 267 del 24 agosto 2021 è stato adottato il «Certificato di competenze» per i nuovi percorsi di istruzione professionale.</a:t>
            </a:r>
          </a:p>
          <a:p>
            <a:pPr marL="0" indent="0">
              <a:buNone/>
            </a:pPr>
            <a:endParaRPr lang="it-IT" dirty="0"/>
          </a:p>
        </p:txBody>
      </p:sp>
      <p:pic>
        <p:nvPicPr>
          <p:cNvPr id="5" name="Immagine 4">
            <a:extLst>
              <a:ext uri="{FF2B5EF4-FFF2-40B4-BE49-F238E27FC236}">
                <a16:creationId xmlns:a16="http://schemas.microsoft.com/office/drawing/2014/main" id="{553D4956-0539-46FE-9F88-96AA2C880F61}"/>
              </a:ext>
            </a:extLst>
          </p:cNvPr>
          <p:cNvPicPr/>
          <p:nvPr/>
        </p:nvPicPr>
        <p:blipFill>
          <a:blip r:embed="rId2">
            <a:extLst>
              <a:ext uri="{28A0092B-C50C-407E-A947-70E740481C1C}">
                <a14:useLocalDpi xmlns:a14="http://schemas.microsoft.com/office/drawing/2010/main" val="0"/>
              </a:ext>
            </a:extLst>
          </a:blip>
          <a:srcRect/>
          <a:stretch/>
        </p:blipFill>
        <p:spPr bwMode="auto">
          <a:xfrm>
            <a:off x="10201215" y="6011586"/>
            <a:ext cx="1212461" cy="443446"/>
          </a:xfrm>
          <a:prstGeom prst="rect">
            <a:avLst/>
          </a:prstGeom>
          <a:noFill/>
          <a:ln>
            <a:noFill/>
          </a:ln>
        </p:spPr>
      </p:pic>
    </p:spTree>
    <p:extLst>
      <p:ext uri="{BB962C8B-B14F-4D97-AF65-F5344CB8AC3E}">
        <p14:creationId xmlns:p14="http://schemas.microsoft.com/office/powerpoint/2010/main" val="184539380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303166-2558-4DF4-8CC2-4B4849F12B9D}"/>
              </a:ext>
            </a:extLst>
          </p:cNvPr>
          <p:cNvSpPr>
            <a:spLocks noGrp="1"/>
          </p:cNvSpPr>
          <p:nvPr>
            <p:ph type="title"/>
          </p:nvPr>
        </p:nvSpPr>
        <p:spPr>
          <a:xfrm>
            <a:off x="1271451" y="1968136"/>
            <a:ext cx="7863213" cy="1027611"/>
          </a:xfrm>
        </p:spPr>
        <p:txBody>
          <a:bodyPr>
            <a:normAutofit/>
          </a:bodyPr>
          <a:lstStyle/>
          <a:p>
            <a:r>
              <a:rPr lang="it-IT" dirty="0"/>
              <a:t>Grazie dell’attenzione</a:t>
            </a:r>
          </a:p>
        </p:txBody>
      </p:sp>
      <p:sp>
        <p:nvSpPr>
          <p:cNvPr id="3" name="Segnaposto contenuto 2">
            <a:extLst>
              <a:ext uri="{FF2B5EF4-FFF2-40B4-BE49-F238E27FC236}">
                <a16:creationId xmlns:a16="http://schemas.microsoft.com/office/drawing/2014/main" id="{8D5FD155-C490-4C35-A286-AC7894E8EAFB}"/>
              </a:ext>
            </a:extLst>
          </p:cNvPr>
          <p:cNvSpPr>
            <a:spLocks noGrp="1"/>
          </p:cNvSpPr>
          <p:nvPr>
            <p:ph idx="1"/>
          </p:nvPr>
        </p:nvSpPr>
        <p:spPr>
          <a:xfrm>
            <a:off x="677333" y="3429000"/>
            <a:ext cx="7863213" cy="1143000"/>
          </a:xfrm>
        </p:spPr>
        <p:txBody>
          <a:bodyPr/>
          <a:lstStyle/>
          <a:p>
            <a:pPr marL="0" indent="0" algn="r">
              <a:buNone/>
            </a:pPr>
            <a:r>
              <a:rPr lang="it-IT" dirty="0">
                <a:solidFill>
                  <a:schemeClr val="tx1"/>
                </a:solidFill>
              </a:rPr>
              <a:t>Dottoressa </a:t>
            </a:r>
            <a:r>
              <a:rPr lang="pl-PL" dirty="0">
                <a:solidFill>
                  <a:schemeClr val="tx1"/>
                </a:solidFill>
              </a:rPr>
              <a:t>Flaminia Giorda</a:t>
            </a:r>
            <a:endParaRPr lang="it-IT" dirty="0">
              <a:solidFill>
                <a:schemeClr val="tx1"/>
              </a:solidFill>
            </a:endParaRPr>
          </a:p>
          <a:p>
            <a:pPr marL="0" indent="0" algn="r">
              <a:spcBef>
                <a:spcPts val="0"/>
              </a:spcBef>
              <a:buNone/>
            </a:pPr>
            <a:endParaRPr lang="it-IT" sz="1400" i="1" dirty="0">
              <a:solidFill>
                <a:schemeClr val="tx1"/>
              </a:solidFill>
            </a:endParaRPr>
          </a:p>
          <a:p>
            <a:pPr marL="0" indent="0" algn="r">
              <a:spcBef>
                <a:spcPts val="0"/>
              </a:spcBef>
              <a:buNone/>
            </a:pPr>
            <a:r>
              <a:rPr lang="it-IT" sz="1400" i="1" dirty="0">
                <a:solidFill>
                  <a:schemeClr val="tx1"/>
                </a:solidFill>
              </a:rPr>
              <a:t>Ministero dell’Istruzione e del Merito</a:t>
            </a:r>
          </a:p>
          <a:p>
            <a:pPr marL="0" indent="0" algn="r">
              <a:spcBef>
                <a:spcPts val="0"/>
              </a:spcBef>
              <a:buNone/>
            </a:pPr>
            <a:r>
              <a:rPr lang="it-IT" sz="1400" i="1" dirty="0">
                <a:solidFill>
                  <a:schemeClr val="tx1"/>
                </a:solidFill>
              </a:rPr>
              <a:t>Dipartimento per il sistema educativo di istruzione e formazione</a:t>
            </a:r>
          </a:p>
          <a:p>
            <a:pPr marL="0" indent="0">
              <a:buNone/>
            </a:pPr>
            <a:endParaRPr lang="pl-PL" dirty="0">
              <a:solidFill>
                <a:schemeClr val="tx1"/>
              </a:solidFill>
            </a:endParaRPr>
          </a:p>
          <a:p>
            <a:pPr marL="0" indent="0">
              <a:buNone/>
            </a:pPr>
            <a:endParaRPr lang="it-IT" dirty="0"/>
          </a:p>
        </p:txBody>
      </p:sp>
      <p:pic>
        <p:nvPicPr>
          <p:cNvPr id="5" name="Immagine 4">
            <a:extLst>
              <a:ext uri="{FF2B5EF4-FFF2-40B4-BE49-F238E27FC236}">
                <a16:creationId xmlns:a16="http://schemas.microsoft.com/office/drawing/2014/main" id="{553D4956-0539-46FE-9F88-96AA2C880F61}"/>
              </a:ext>
            </a:extLst>
          </p:cNvPr>
          <p:cNvPicPr/>
          <p:nvPr/>
        </p:nvPicPr>
        <p:blipFill>
          <a:blip r:embed="rId2">
            <a:extLst>
              <a:ext uri="{28A0092B-C50C-407E-A947-70E740481C1C}">
                <a14:useLocalDpi xmlns:a14="http://schemas.microsoft.com/office/drawing/2010/main" val="0"/>
              </a:ext>
            </a:extLst>
          </a:blip>
          <a:srcRect/>
          <a:stretch/>
        </p:blipFill>
        <p:spPr bwMode="auto">
          <a:xfrm>
            <a:off x="10201215" y="6011586"/>
            <a:ext cx="1212461" cy="443446"/>
          </a:xfrm>
          <a:prstGeom prst="rect">
            <a:avLst/>
          </a:prstGeom>
          <a:noFill/>
          <a:ln>
            <a:noFill/>
          </a:ln>
        </p:spPr>
      </p:pic>
    </p:spTree>
    <p:extLst>
      <p:ext uri="{BB962C8B-B14F-4D97-AF65-F5344CB8AC3E}">
        <p14:creationId xmlns:p14="http://schemas.microsoft.com/office/powerpoint/2010/main" val="40865680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303166-2558-4DF4-8CC2-4B4849F12B9D}"/>
              </a:ext>
            </a:extLst>
          </p:cNvPr>
          <p:cNvSpPr>
            <a:spLocks noGrp="1"/>
          </p:cNvSpPr>
          <p:nvPr>
            <p:ph type="title"/>
          </p:nvPr>
        </p:nvSpPr>
        <p:spPr>
          <a:xfrm>
            <a:off x="677334" y="609600"/>
            <a:ext cx="8596668" cy="992777"/>
          </a:xfrm>
        </p:spPr>
        <p:txBody>
          <a:bodyPr>
            <a:normAutofit fontScale="90000"/>
          </a:bodyPr>
          <a:lstStyle/>
          <a:p>
            <a:r>
              <a:rPr lang="it-IT" sz="3600" dirty="0"/>
              <a:t>I nuovi istituti professionali </a:t>
            </a:r>
            <a:br>
              <a:rPr lang="it-IT" sz="3600" dirty="0"/>
            </a:br>
            <a:r>
              <a:rPr lang="it-IT" sz="3600" dirty="0"/>
              <a:t>nel D. Lgs. 13 aprile 2017, n. 61</a:t>
            </a:r>
            <a:endParaRPr lang="it-IT" dirty="0"/>
          </a:p>
        </p:txBody>
      </p:sp>
      <p:sp>
        <p:nvSpPr>
          <p:cNvPr id="3" name="Segnaposto contenuto 2">
            <a:extLst>
              <a:ext uri="{FF2B5EF4-FFF2-40B4-BE49-F238E27FC236}">
                <a16:creationId xmlns:a16="http://schemas.microsoft.com/office/drawing/2014/main" id="{8D5FD155-C490-4C35-A286-AC7894E8EAFB}"/>
              </a:ext>
            </a:extLst>
          </p:cNvPr>
          <p:cNvSpPr>
            <a:spLocks noGrp="1"/>
          </p:cNvSpPr>
          <p:nvPr>
            <p:ph idx="1"/>
          </p:nvPr>
        </p:nvSpPr>
        <p:spPr>
          <a:xfrm>
            <a:off x="677334" y="1985553"/>
            <a:ext cx="8596668" cy="4055809"/>
          </a:xfrm>
        </p:spPr>
        <p:txBody>
          <a:bodyPr>
            <a:normAutofit/>
          </a:bodyPr>
          <a:lstStyle/>
          <a:p>
            <a:pPr marL="0" indent="0">
              <a:buNone/>
            </a:pPr>
            <a:r>
              <a:rPr lang="it-IT" sz="2400" b="0" i="0" u="none" strike="noStrike" baseline="0" dirty="0">
                <a:solidFill>
                  <a:srgbClr val="000000"/>
                </a:solidFill>
                <a:latin typeface="Trebuchet MS" panose="020B0603020202020204" pitchFamily="34" charset="0"/>
              </a:rPr>
              <a:t>Sono valorizzati</a:t>
            </a:r>
          </a:p>
          <a:p>
            <a:pPr>
              <a:buFont typeface="Wingdings" panose="05000000000000000000" pitchFamily="2" charset="2"/>
              <a:buChar char="Ø"/>
            </a:pPr>
            <a:r>
              <a:rPr lang="it-IT" sz="1800" b="0" i="0" u="none" strike="noStrike" baseline="0" dirty="0">
                <a:solidFill>
                  <a:srgbClr val="000000"/>
                </a:solidFill>
                <a:latin typeface="Trebuchet MS" panose="020B0603020202020204" pitchFamily="34" charset="0"/>
              </a:rPr>
              <a:t>l’autonomia delle istituzioni scolastiche </a:t>
            </a:r>
          </a:p>
          <a:p>
            <a:pPr>
              <a:buFont typeface="Wingdings" panose="05000000000000000000" pitchFamily="2" charset="2"/>
              <a:buChar char="Ø"/>
            </a:pPr>
            <a:r>
              <a:rPr lang="it-IT" sz="1800" b="0" i="0" u="none" strike="noStrike" baseline="0" dirty="0">
                <a:solidFill>
                  <a:srgbClr val="000000"/>
                </a:solidFill>
                <a:latin typeface="Trebuchet MS" panose="020B0603020202020204" pitchFamily="34" charset="0"/>
              </a:rPr>
              <a:t>la flessibilità del curricolo </a:t>
            </a:r>
          </a:p>
          <a:p>
            <a:pPr>
              <a:buFont typeface="Wingdings" panose="05000000000000000000" pitchFamily="2" charset="2"/>
              <a:buChar char="Ø"/>
            </a:pPr>
            <a:r>
              <a:rPr lang="it-IT" sz="1800" b="0" i="0" u="none" strike="noStrike" baseline="0" dirty="0">
                <a:solidFill>
                  <a:srgbClr val="000000"/>
                </a:solidFill>
                <a:latin typeface="Trebuchet MS" panose="020B0603020202020204" pitchFamily="34" charset="0"/>
              </a:rPr>
              <a:t>il legame con il contesto d’appartenenza  </a:t>
            </a:r>
          </a:p>
          <a:p>
            <a:pPr marL="0" indent="0">
              <a:buNone/>
            </a:pPr>
            <a:endParaRPr lang="it-IT" dirty="0"/>
          </a:p>
        </p:txBody>
      </p:sp>
      <p:pic>
        <p:nvPicPr>
          <p:cNvPr id="5" name="Immagine 4">
            <a:extLst>
              <a:ext uri="{FF2B5EF4-FFF2-40B4-BE49-F238E27FC236}">
                <a16:creationId xmlns:a16="http://schemas.microsoft.com/office/drawing/2014/main" id="{553D4956-0539-46FE-9F88-96AA2C880F61}"/>
              </a:ext>
            </a:extLst>
          </p:cNvPr>
          <p:cNvPicPr/>
          <p:nvPr/>
        </p:nvPicPr>
        <p:blipFill>
          <a:blip r:embed="rId2">
            <a:extLst>
              <a:ext uri="{28A0092B-C50C-407E-A947-70E740481C1C}">
                <a14:useLocalDpi xmlns:a14="http://schemas.microsoft.com/office/drawing/2010/main" val="0"/>
              </a:ext>
            </a:extLst>
          </a:blip>
          <a:srcRect/>
          <a:stretch/>
        </p:blipFill>
        <p:spPr bwMode="auto">
          <a:xfrm>
            <a:off x="10201215" y="6011586"/>
            <a:ext cx="1212461" cy="443446"/>
          </a:xfrm>
          <a:prstGeom prst="rect">
            <a:avLst/>
          </a:prstGeom>
          <a:noFill/>
          <a:ln>
            <a:noFill/>
          </a:ln>
        </p:spPr>
      </p:pic>
    </p:spTree>
    <p:extLst>
      <p:ext uri="{BB962C8B-B14F-4D97-AF65-F5344CB8AC3E}">
        <p14:creationId xmlns:p14="http://schemas.microsoft.com/office/powerpoint/2010/main" val="3845595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303166-2558-4DF4-8CC2-4B4849F12B9D}"/>
              </a:ext>
            </a:extLst>
          </p:cNvPr>
          <p:cNvSpPr>
            <a:spLocks noGrp="1"/>
          </p:cNvSpPr>
          <p:nvPr>
            <p:ph type="title"/>
          </p:nvPr>
        </p:nvSpPr>
        <p:spPr>
          <a:xfrm>
            <a:off x="677334" y="609600"/>
            <a:ext cx="8596668" cy="992777"/>
          </a:xfrm>
        </p:spPr>
        <p:txBody>
          <a:bodyPr>
            <a:normAutofit fontScale="90000"/>
          </a:bodyPr>
          <a:lstStyle/>
          <a:p>
            <a:r>
              <a:rPr lang="it-IT" sz="3600" dirty="0"/>
              <a:t>Il Regolamento: decreto ministeriale 24 maggio 2018, n. 92</a:t>
            </a:r>
            <a:endParaRPr lang="it-IT" dirty="0"/>
          </a:p>
        </p:txBody>
      </p:sp>
      <p:sp>
        <p:nvSpPr>
          <p:cNvPr id="3" name="Segnaposto contenuto 2">
            <a:extLst>
              <a:ext uri="{FF2B5EF4-FFF2-40B4-BE49-F238E27FC236}">
                <a16:creationId xmlns:a16="http://schemas.microsoft.com/office/drawing/2014/main" id="{8D5FD155-C490-4C35-A286-AC7894E8EAFB}"/>
              </a:ext>
            </a:extLst>
          </p:cNvPr>
          <p:cNvSpPr>
            <a:spLocks noGrp="1"/>
          </p:cNvSpPr>
          <p:nvPr>
            <p:ph idx="1"/>
          </p:nvPr>
        </p:nvSpPr>
        <p:spPr>
          <a:xfrm>
            <a:off x="677334" y="1985553"/>
            <a:ext cx="8596668" cy="4055809"/>
          </a:xfrm>
        </p:spPr>
        <p:txBody>
          <a:bodyPr>
            <a:normAutofit/>
          </a:bodyPr>
          <a:lstStyle/>
          <a:p>
            <a:pPr marL="0" indent="0">
              <a:lnSpc>
                <a:spcPct val="125000"/>
              </a:lnSpc>
              <a:buNone/>
            </a:pPr>
            <a:r>
              <a:rPr lang="it-IT" sz="1800" dirty="0">
                <a:solidFill>
                  <a:srgbClr val="000000"/>
                </a:solidFill>
                <a:latin typeface="Trebuchet MS" panose="020B0603020202020204" pitchFamily="34" charset="0"/>
              </a:rPr>
              <a:t>Allegato 1: le competenze comuni a tutti gli indirizzi</a:t>
            </a:r>
          </a:p>
          <a:p>
            <a:pPr marL="0" indent="0">
              <a:lnSpc>
                <a:spcPct val="125000"/>
              </a:lnSpc>
              <a:buNone/>
            </a:pPr>
            <a:r>
              <a:rPr lang="it-IT" sz="1800" dirty="0">
                <a:solidFill>
                  <a:srgbClr val="000000"/>
                </a:solidFill>
                <a:latin typeface="Trebuchet MS" panose="020B0603020202020204" pitchFamily="34" charset="0"/>
              </a:rPr>
              <a:t>Allegato 2: il </a:t>
            </a:r>
            <a:r>
              <a:rPr lang="it-IT" sz="1800" b="1" dirty="0">
                <a:solidFill>
                  <a:srgbClr val="000000"/>
                </a:solidFill>
                <a:latin typeface="Trebuchet MS" panose="020B0603020202020204" pitchFamily="34" charset="0"/>
              </a:rPr>
              <a:t>profilo di uscita unitario </a:t>
            </a:r>
            <a:r>
              <a:rPr lang="it-IT" sz="1800" dirty="0">
                <a:solidFill>
                  <a:srgbClr val="000000"/>
                </a:solidFill>
                <a:latin typeface="Trebuchet MS" panose="020B0603020202020204" pitchFamily="34" charset="0"/>
              </a:rPr>
              <a:t>di ciascun indirizzo, associato a risultati di apprendimento declinati in termini di conoscenze, abilità e competenze.</a:t>
            </a:r>
          </a:p>
          <a:p>
            <a:pPr marL="0" indent="0">
              <a:lnSpc>
                <a:spcPct val="125000"/>
              </a:lnSpc>
              <a:buNone/>
            </a:pPr>
            <a:r>
              <a:rPr lang="it-IT" sz="1800" dirty="0">
                <a:solidFill>
                  <a:srgbClr val="000000"/>
                </a:solidFill>
                <a:latin typeface="Trebuchet MS" panose="020B0603020202020204" pitchFamily="34" charset="0"/>
              </a:rPr>
              <a:t>Allegato 3: i quadri orari  che prevedono </a:t>
            </a:r>
            <a:r>
              <a:rPr lang="it-IT" sz="1800" b="1" dirty="0">
                <a:solidFill>
                  <a:srgbClr val="000000"/>
                </a:solidFill>
                <a:latin typeface="Trebuchet MS" panose="020B0603020202020204" pitchFamily="34" charset="0"/>
              </a:rPr>
              <a:t>un ventaglio più o meno ampio di insegnamenti</a:t>
            </a:r>
            <a:r>
              <a:rPr lang="it-IT" sz="1800" dirty="0">
                <a:solidFill>
                  <a:srgbClr val="000000"/>
                </a:solidFill>
                <a:latin typeface="Trebuchet MS" panose="020B0603020202020204" pitchFamily="34" charset="0"/>
              </a:rPr>
              <a:t> tra i quali gli istituti </a:t>
            </a:r>
            <a:r>
              <a:rPr lang="it-IT" sz="1800" b="1" dirty="0">
                <a:solidFill>
                  <a:srgbClr val="000000"/>
                </a:solidFill>
                <a:latin typeface="Trebuchet MS" panose="020B0603020202020204" pitchFamily="34" charset="0"/>
              </a:rPr>
              <a:t>possono scegliere </a:t>
            </a:r>
            <a:r>
              <a:rPr lang="it-IT" sz="1800" dirty="0">
                <a:solidFill>
                  <a:srgbClr val="000000"/>
                </a:solidFill>
                <a:latin typeface="Trebuchet MS" panose="020B0603020202020204" pitchFamily="34" charset="0"/>
              </a:rPr>
              <a:t>per </a:t>
            </a:r>
            <a:r>
              <a:rPr lang="it-IT" sz="1800" b="1" dirty="0">
                <a:solidFill>
                  <a:srgbClr val="000000"/>
                </a:solidFill>
                <a:latin typeface="Trebuchet MS" panose="020B0603020202020204" pitchFamily="34" charset="0"/>
              </a:rPr>
              <a:t>declinare specifici percorsi</a:t>
            </a:r>
            <a:r>
              <a:rPr lang="it-IT" sz="1800" dirty="0">
                <a:solidFill>
                  <a:srgbClr val="000000"/>
                </a:solidFill>
                <a:latin typeface="Trebuchet MS" panose="020B0603020202020204" pitchFamily="34" charset="0"/>
              </a:rPr>
              <a:t>, in base alle caratteristiche, alle risorse, alle esigenze del territorio e all’evoluzione delle professioni rispetto alle filiere di riferimento di ogni indirizzo, comunque nel rispetto dei vincoli stabiliti. </a:t>
            </a:r>
          </a:p>
          <a:p>
            <a:pPr marL="0" indent="0">
              <a:buNone/>
            </a:pPr>
            <a:endParaRPr lang="it-IT" dirty="0"/>
          </a:p>
        </p:txBody>
      </p:sp>
      <p:pic>
        <p:nvPicPr>
          <p:cNvPr id="5" name="Immagine 4">
            <a:extLst>
              <a:ext uri="{FF2B5EF4-FFF2-40B4-BE49-F238E27FC236}">
                <a16:creationId xmlns:a16="http://schemas.microsoft.com/office/drawing/2014/main" id="{553D4956-0539-46FE-9F88-96AA2C880F61}"/>
              </a:ext>
            </a:extLst>
          </p:cNvPr>
          <p:cNvPicPr/>
          <p:nvPr/>
        </p:nvPicPr>
        <p:blipFill>
          <a:blip r:embed="rId2">
            <a:extLst>
              <a:ext uri="{28A0092B-C50C-407E-A947-70E740481C1C}">
                <a14:useLocalDpi xmlns:a14="http://schemas.microsoft.com/office/drawing/2010/main" val="0"/>
              </a:ext>
            </a:extLst>
          </a:blip>
          <a:srcRect/>
          <a:stretch/>
        </p:blipFill>
        <p:spPr bwMode="auto">
          <a:xfrm>
            <a:off x="10201215" y="6011586"/>
            <a:ext cx="1212461" cy="443446"/>
          </a:xfrm>
          <a:prstGeom prst="rect">
            <a:avLst/>
          </a:prstGeom>
          <a:noFill/>
          <a:ln>
            <a:noFill/>
          </a:ln>
        </p:spPr>
      </p:pic>
    </p:spTree>
    <p:extLst>
      <p:ext uri="{BB962C8B-B14F-4D97-AF65-F5344CB8AC3E}">
        <p14:creationId xmlns:p14="http://schemas.microsoft.com/office/powerpoint/2010/main" val="3994255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303166-2558-4DF4-8CC2-4B4849F12B9D}"/>
              </a:ext>
            </a:extLst>
          </p:cNvPr>
          <p:cNvSpPr>
            <a:spLocks noGrp="1"/>
          </p:cNvSpPr>
          <p:nvPr>
            <p:ph type="title"/>
          </p:nvPr>
        </p:nvSpPr>
        <p:spPr>
          <a:xfrm>
            <a:off x="677334" y="609600"/>
            <a:ext cx="8596668" cy="992777"/>
          </a:xfrm>
        </p:spPr>
        <p:txBody>
          <a:bodyPr>
            <a:normAutofit/>
          </a:bodyPr>
          <a:lstStyle/>
          <a:p>
            <a:r>
              <a:rPr lang="it-IT" dirty="0"/>
              <a:t>Il profilo di uscita unitario</a:t>
            </a:r>
          </a:p>
        </p:txBody>
      </p:sp>
      <p:sp>
        <p:nvSpPr>
          <p:cNvPr id="3" name="Segnaposto contenuto 2">
            <a:extLst>
              <a:ext uri="{FF2B5EF4-FFF2-40B4-BE49-F238E27FC236}">
                <a16:creationId xmlns:a16="http://schemas.microsoft.com/office/drawing/2014/main" id="{8D5FD155-C490-4C35-A286-AC7894E8EAFB}"/>
              </a:ext>
            </a:extLst>
          </p:cNvPr>
          <p:cNvSpPr>
            <a:spLocks noGrp="1"/>
          </p:cNvSpPr>
          <p:nvPr>
            <p:ph idx="1"/>
          </p:nvPr>
        </p:nvSpPr>
        <p:spPr>
          <a:xfrm>
            <a:off x="778324" y="1384663"/>
            <a:ext cx="8495678" cy="4656699"/>
          </a:xfrm>
        </p:spPr>
        <p:txBody>
          <a:bodyPr>
            <a:normAutofit/>
          </a:bodyPr>
          <a:lstStyle/>
          <a:p>
            <a:r>
              <a:rPr lang="it-IT" dirty="0">
                <a:solidFill>
                  <a:schemeClr val="tx1"/>
                </a:solidFill>
              </a:rPr>
              <a:t>non significa uniformità, omologazione</a:t>
            </a:r>
          </a:p>
          <a:p>
            <a:r>
              <a:rPr lang="it-IT" dirty="0">
                <a:solidFill>
                  <a:schemeClr val="tx1"/>
                </a:solidFill>
              </a:rPr>
              <a:t>ciascun indirizzo può essere </a:t>
            </a:r>
            <a:r>
              <a:rPr lang="it-IT" u="sng" dirty="0">
                <a:solidFill>
                  <a:schemeClr val="tx1"/>
                </a:solidFill>
              </a:rPr>
              <a:t>declinato in percorsi formativi </a:t>
            </a:r>
            <a:r>
              <a:rPr lang="it-IT" dirty="0">
                <a:solidFill>
                  <a:schemeClr val="tx1"/>
                </a:solidFill>
              </a:rPr>
              <a:t>richiesti dal territorio, coerenti con le priorità indicate dalle Regioni</a:t>
            </a:r>
          </a:p>
          <a:p>
            <a:pPr marL="0" indent="0">
              <a:buNone/>
            </a:pPr>
            <a:r>
              <a:rPr lang="it-IT" dirty="0">
                <a:solidFill>
                  <a:schemeClr val="tx1"/>
                </a:solidFill>
              </a:rPr>
              <a:t>Le istituzioni scolastiche che offrono percorsi di I.P. </a:t>
            </a:r>
          </a:p>
          <a:p>
            <a:pPr>
              <a:buFont typeface="Wingdings" panose="05000000000000000000" pitchFamily="2" charset="2"/>
              <a:buChar char="Ø"/>
            </a:pPr>
            <a:r>
              <a:rPr lang="it-IT" dirty="0">
                <a:solidFill>
                  <a:schemeClr val="tx1"/>
                </a:solidFill>
              </a:rPr>
              <a:t>possono utilizzare, nell’organizzazione didattica, la quota di autonomia e ampi spazi di flessibilità. Questi ultimi costituiscono lo strumento attraverso il quale attivare percorsi formativi, rispondenti alle vocazioni del territorio e alle esigenze poste dall’innovazione tecnologica e dai fabbisogni espressi dal mondo del lavoro e delle professioni, in coerenza con le priorità indicate dalle Regioni nella propria programmazione.</a:t>
            </a:r>
          </a:p>
          <a:p>
            <a:pPr>
              <a:buFont typeface="Wingdings" panose="05000000000000000000" pitchFamily="2" charset="2"/>
              <a:buChar char="Ø"/>
            </a:pPr>
            <a:r>
              <a:rPr lang="it-IT" dirty="0">
                <a:solidFill>
                  <a:schemeClr val="tx1"/>
                </a:solidFill>
              </a:rPr>
              <a:t>sono chiamate a cogliere l’evoluzione delle filiere produttive che richiedono nuovi fabbisogni in termini di competenze e a offrire una risposta adeguata alle necessità occupazionali. </a:t>
            </a:r>
          </a:p>
          <a:p>
            <a:pPr marL="0" indent="0">
              <a:buNone/>
            </a:pPr>
            <a:r>
              <a:rPr lang="it-IT" dirty="0">
                <a:solidFill>
                  <a:schemeClr val="tx1"/>
                </a:solidFill>
              </a:rPr>
              <a:t>Decreto legislativo 13 aprile 2017, n. 61, Allegato A.</a:t>
            </a:r>
          </a:p>
          <a:p>
            <a:pPr marL="0" indent="0">
              <a:buNone/>
            </a:pPr>
            <a:endParaRPr lang="it-IT" dirty="0"/>
          </a:p>
        </p:txBody>
      </p:sp>
      <p:pic>
        <p:nvPicPr>
          <p:cNvPr id="5" name="Immagine 4">
            <a:extLst>
              <a:ext uri="{FF2B5EF4-FFF2-40B4-BE49-F238E27FC236}">
                <a16:creationId xmlns:a16="http://schemas.microsoft.com/office/drawing/2014/main" id="{553D4956-0539-46FE-9F88-96AA2C880F61}"/>
              </a:ext>
            </a:extLst>
          </p:cNvPr>
          <p:cNvPicPr/>
          <p:nvPr/>
        </p:nvPicPr>
        <p:blipFill>
          <a:blip r:embed="rId2">
            <a:extLst>
              <a:ext uri="{28A0092B-C50C-407E-A947-70E740481C1C}">
                <a14:useLocalDpi xmlns:a14="http://schemas.microsoft.com/office/drawing/2010/main" val="0"/>
              </a:ext>
            </a:extLst>
          </a:blip>
          <a:srcRect/>
          <a:stretch/>
        </p:blipFill>
        <p:spPr bwMode="auto">
          <a:xfrm>
            <a:off x="10201215" y="6011586"/>
            <a:ext cx="1212461" cy="443446"/>
          </a:xfrm>
          <a:prstGeom prst="rect">
            <a:avLst/>
          </a:prstGeom>
          <a:noFill/>
          <a:ln>
            <a:noFill/>
          </a:ln>
        </p:spPr>
      </p:pic>
    </p:spTree>
    <p:extLst>
      <p:ext uri="{BB962C8B-B14F-4D97-AF65-F5344CB8AC3E}">
        <p14:creationId xmlns:p14="http://schemas.microsoft.com/office/powerpoint/2010/main" val="41516757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303166-2558-4DF4-8CC2-4B4849F12B9D}"/>
              </a:ext>
            </a:extLst>
          </p:cNvPr>
          <p:cNvSpPr>
            <a:spLocks noGrp="1"/>
          </p:cNvSpPr>
          <p:nvPr>
            <p:ph type="title"/>
          </p:nvPr>
        </p:nvSpPr>
        <p:spPr>
          <a:xfrm>
            <a:off x="677334" y="609600"/>
            <a:ext cx="8596668" cy="992777"/>
          </a:xfrm>
        </p:spPr>
        <p:txBody>
          <a:bodyPr>
            <a:normAutofit fontScale="90000"/>
          </a:bodyPr>
          <a:lstStyle/>
          <a:p>
            <a:r>
              <a:rPr lang="it-IT" dirty="0"/>
              <a:t>Alcune importanti differenze tra vecchio e nuovo ordinamento:</a:t>
            </a:r>
          </a:p>
        </p:txBody>
      </p:sp>
      <p:sp>
        <p:nvSpPr>
          <p:cNvPr id="3" name="Segnaposto contenuto 2">
            <a:extLst>
              <a:ext uri="{FF2B5EF4-FFF2-40B4-BE49-F238E27FC236}">
                <a16:creationId xmlns:a16="http://schemas.microsoft.com/office/drawing/2014/main" id="{8D5FD155-C490-4C35-A286-AC7894E8EAFB}"/>
              </a:ext>
            </a:extLst>
          </p:cNvPr>
          <p:cNvSpPr>
            <a:spLocks noGrp="1"/>
          </p:cNvSpPr>
          <p:nvPr>
            <p:ph idx="1"/>
          </p:nvPr>
        </p:nvSpPr>
        <p:spPr>
          <a:xfrm>
            <a:off x="677334" y="1785257"/>
            <a:ext cx="8596668" cy="4256105"/>
          </a:xfrm>
        </p:spPr>
        <p:txBody>
          <a:bodyPr>
            <a:normAutofit/>
          </a:bodyPr>
          <a:lstStyle/>
          <a:p>
            <a:pPr marL="0" indent="0">
              <a:buNone/>
            </a:pPr>
            <a:r>
              <a:rPr lang="it-IT" dirty="0">
                <a:solidFill>
                  <a:schemeClr val="tx1"/>
                </a:solidFill>
              </a:rPr>
              <a:t>In conseguenza dell’impianto del nuovo ordinamento sopra delineato:</a:t>
            </a:r>
          </a:p>
          <a:p>
            <a:pPr>
              <a:buFont typeface="Wingdings" panose="05000000000000000000" pitchFamily="2" charset="2"/>
              <a:buChar char="Ø"/>
            </a:pPr>
            <a:r>
              <a:rPr lang="it-IT" u="sng" dirty="0">
                <a:solidFill>
                  <a:schemeClr val="tx1"/>
                </a:solidFill>
              </a:rPr>
              <a:t>Non ci sono più articolazioni e opzioni (e addirittura curvature)</a:t>
            </a:r>
            <a:r>
              <a:rPr lang="it-IT" dirty="0">
                <a:solidFill>
                  <a:schemeClr val="tx1"/>
                </a:solidFill>
              </a:rPr>
              <a:t> con codici SIDI diversi, come nel previgente ordinamento </a:t>
            </a:r>
          </a:p>
          <a:p>
            <a:pPr>
              <a:buFont typeface="Wingdings" panose="05000000000000000000" pitchFamily="2" charset="2"/>
              <a:buChar char="Ø"/>
            </a:pPr>
            <a:r>
              <a:rPr lang="it-IT" dirty="0">
                <a:solidFill>
                  <a:schemeClr val="tx1"/>
                </a:solidFill>
              </a:rPr>
              <a:t>Non ci sono linee guida ministeriali per i singoli insegnamenti</a:t>
            </a:r>
          </a:p>
          <a:p>
            <a:pPr>
              <a:buFont typeface="Wingdings" panose="05000000000000000000" pitchFamily="2" charset="2"/>
              <a:buChar char="Ø"/>
            </a:pPr>
            <a:r>
              <a:rPr lang="it-IT" dirty="0">
                <a:solidFill>
                  <a:schemeClr val="tx1"/>
                </a:solidFill>
              </a:rPr>
              <a:t>Gli insegnamenti </a:t>
            </a:r>
            <a:r>
              <a:rPr lang="it-IT" u="sng" dirty="0">
                <a:solidFill>
                  <a:schemeClr val="tx1"/>
                </a:solidFill>
              </a:rPr>
              <a:t>concorrono tutti </a:t>
            </a:r>
            <a:r>
              <a:rPr lang="it-IT" dirty="0">
                <a:solidFill>
                  <a:schemeClr val="tx1"/>
                </a:solidFill>
              </a:rPr>
              <a:t>al raggiungimento delle </a:t>
            </a:r>
            <a:r>
              <a:rPr lang="it-IT" u="sng" dirty="0">
                <a:solidFill>
                  <a:schemeClr val="tx1"/>
                </a:solidFill>
              </a:rPr>
              <a:t>competenze</a:t>
            </a:r>
          </a:p>
          <a:p>
            <a:pPr>
              <a:buFont typeface="Wingdings" panose="05000000000000000000" pitchFamily="2" charset="2"/>
              <a:buChar char="Ø"/>
            </a:pPr>
            <a:r>
              <a:rPr lang="it-IT" dirty="0">
                <a:solidFill>
                  <a:schemeClr val="tx1"/>
                </a:solidFill>
              </a:rPr>
              <a:t>Il quadro orario, per alcuni indirizzi, prevede insegnamenti con monte ore minimo a 0, il che significa che esse possono essere caratterizzanti per la declinazione di un percorso, ma assenti in un altro; per altri indirizzi, non vi sono insegnamenti a ore 0, ma determinati insegnamenti possono essere assegnati a classi di concorso diverse (atipicità) in relazione al percorso da realizzare (vedi gli esempi nella prossima slide).</a:t>
            </a:r>
          </a:p>
          <a:p>
            <a:pPr marL="0" indent="0">
              <a:buNone/>
            </a:pPr>
            <a:endParaRPr lang="it-IT" dirty="0"/>
          </a:p>
        </p:txBody>
      </p:sp>
      <p:pic>
        <p:nvPicPr>
          <p:cNvPr id="5" name="Immagine 4">
            <a:extLst>
              <a:ext uri="{FF2B5EF4-FFF2-40B4-BE49-F238E27FC236}">
                <a16:creationId xmlns:a16="http://schemas.microsoft.com/office/drawing/2014/main" id="{553D4956-0539-46FE-9F88-96AA2C880F61}"/>
              </a:ext>
            </a:extLst>
          </p:cNvPr>
          <p:cNvPicPr/>
          <p:nvPr/>
        </p:nvPicPr>
        <p:blipFill>
          <a:blip r:embed="rId2">
            <a:extLst>
              <a:ext uri="{28A0092B-C50C-407E-A947-70E740481C1C}">
                <a14:useLocalDpi xmlns:a14="http://schemas.microsoft.com/office/drawing/2010/main" val="0"/>
              </a:ext>
            </a:extLst>
          </a:blip>
          <a:srcRect/>
          <a:stretch/>
        </p:blipFill>
        <p:spPr bwMode="auto">
          <a:xfrm>
            <a:off x="10201215" y="6011586"/>
            <a:ext cx="1212461" cy="443446"/>
          </a:xfrm>
          <a:prstGeom prst="rect">
            <a:avLst/>
          </a:prstGeom>
          <a:noFill/>
          <a:ln>
            <a:noFill/>
          </a:ln>
        </p:spPr>
      </p:pic>
    </p:spTree>
    <p:extLst>
      <p:ext uri="{BB962C8B-B14F-4D97-AF65-F5344CB8AC3E}">
        <p14:creationId xmlns:p14="http://schemas.microsoft.com/office/powerpoint/2010/main" val="23910548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303166-2558-4DF4-8CC2-4B4849F12B9D}"/>
              </a:ext>
            </a:extLst>
          </p:cNvPr>
          <p:cNvSpPr>
            <a:spLocks noGrp="1"/>
          </p:cNvSpPr>
          <p:nvPr>
            <p:ph type="title"/>
          </p:nvPr>
        </p:nvSpPr>
        <p:spPr>
          <a:xfrm>
            <a:off x="677334" y="609600"/>
            <a:ext cx="8596668" cy="992777"/>
          </a:xfrm>
        </p:spPr>
        <p:txBody>
          <a:bodyPr>
            <a:normAutofit fontScale="90000"/>
          </a:bodyPr>
          <a:lstStyle/>
          <a:p>
            <a:r>
              <a:rPr lang="it-IT" dirty="0"/>
              <a:t>Alcune importanti differenze tra vecchio e nuovo ordinamento - esempi:</a:t>
            </a:r>
          </a:p>
        </p:txBody>
      </p:sp>
      <p:sp>
        <p:nvSpPr>
          <p:cNvPr id="3" name="Segnaposto contenuto 2">
            <a:extLst>
              <a:ext uri="{FF2B5EF4-FFF2-40B4-BE49-F238E27FC236}">
                <a16:creationId xmlns:a16="http://schemas.microsoft.com/office/drawing/2014/main" id="{8D5FD155-C490-4C35-A286-AC7894E8EAFB}"/>
              </a:ext>
            </a:extLst>
          </p:cNvPr>
          <p:cNvSpPr>
            <a:spLocks noGrp="1"/>
          </p:cNvSpPr>
          <p:nvPr>
            <p:ph idx="1"/>
          </p:nvPr>
        </p:nvSpPr>
        <p:spPr>
          <a:xfrm>
            <a:off x="677334" y="1985553"/>
            <a:ext cx="8596668" cy="4055809"/>
          </a:xfrm>
        </p:spPr>
        <p:txBody>
          <a:bodyPr>
            <a:normAutofit fontScale="92500" lnSpcReduction="10000"/>
          </a:bodyPr>
          <a:lstStyle/>
          <a:p>
            <a:pPr marL="0" marR="0" lvl="0" indent="0" algn="l" defTabSz="457200" rtl="0" eaLnBrk="1" fontAlgn="auto" latinLnBrk="0" hangingPunct="1">
              <a:lnSpc>
                <a:spcPct val="100000"/>
              </a:lnSpc>
              <a:spcBef>
                <a:spcPts val="1000"/>
              </a:spcBef>
              <a:spcAft>
                <a:spcPts val="0"/>
              </a:spcAft>
              <a:buClr>
                <a:srgbClr val="5FCBEF"/>
              </a:buClr>
              <a:buSzPct val="80000"/>
              <a:buFont typeface="Wingdings 3" charset="2"/>
              <a:buNone/>
              <a:tabLst/>
              <a:defRPr/>
            </a:pPr>
            <a:r>
              <a:rPr kumimoji="0" lang="it-IT" sz="1800" b="0" i="0" u="none" strike="noStrike" kern="1200" cap="none" spc="0" normalizeH="0" baseline="0" noProof="0" dirty="0">
                <a:ln>
                  <a:noFill/>
                </a:ln>
                <a:solidFill>
                  <a:prstClr val="black"/>
                </a:solidFill>
                <a:effectLst/>
                <a:uLnTx/>
                <a:uFillTx/>
                <a:latin typeface="Trebuchet MS" panose="020B0603020202020204"/>
                <a:ea typeface="+mn-ea"/>
                <a:cs typeface="+mn-cs"/>
              </a:rPr>
              <a:t>1. Nel triennio dell’indirizzo «Enogastronomia e ospitalità alberghiera» l’insegnamento </a:t>
            </a:r>
            <a:r>
              <a:rPr kumimoji="0" lang="it-IT" sz="1800" b="0" i="1" u="none" strike="noStrike" kern="1200" cap="none" spc="0" normalizeH="0" baseline="0" noProof="0" dirty="0">
                <a:ln>
                  <a:noFill/>
                </a:ln>
                <a:solidFill>
                  <a:prstClr val="black"/>
                </a:solidFill>
                <a:effectLst/>
                <a:uLnTx/>
                <a:uFillTx/>
                <a:latin typeface="Trebuchet MS" panose="020B0603020202020204"/>
                <a:ea typeface="+mn-ea"/>
                <a:cs typeface="+mn-cs"/>
              </a:rPr>
              <a:t>Scienza e cultura dell’alimentazione </a:t>
            </a:r>
            <a:r>
              <a:rPr kumimoji="0" lang="it-IT" sz="1800" b="0" i="0" u="none" strike="noStrike" kern="1200" cap="none" spc="0" normalizeH="0" baseline="0" noProof="0" dirty="0">
                <a:ln>
                  <a:noFill/>
                </a:ln>
                <a:solidFill>
                  <a:prstClr val="black"/>
                </a:solidFill>
                <a:effectLst/>
                <a:uLnTx/>
                <a:uFillTx/>
                <a:latin typeface="Trebuchet MS" panose="020B0603020202020204"/>
                <a:ea typeface="+mn-ea"/>
                <a:cs typeface="+mn-cs"/>
              </a:rPr>
              <a:t>ha questo monte ore.</a:t>
            </a:r>
          </a:p>
          <a:p>
            <a:pPr marL="0" marR="0" lvl="0" indent="0" algn="l" defTabSz="457200" rtl="0" eaLnBrk="1" fontAlgn="auto" latinLnBrk="0" hangingPunct="1">
              <a:lnSpc>
                <a:spcPct val="100000"/>
              </a:lnSpc>
              <a:spcBef>
                <a:spcPts val="1000"/>
              </a:spcBef>
              <a:spcAft>
                <a:spcPts val="0"/>
              </a:spcAft>
              <a:buClr>
                <a:srgbClr val="5FCBEF"/>
              </a:buClr>
              <a:buSzPct val="80000"/>
              <a:buFont typeface="Wingdings 3" charset="2"/>
              <a:buNone/>
              <a:tabLst/>
              <a:defRPr/>
            </a:pPr>
            <a:endParaRPr kumimoji="0" lang="it-IT"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0" marR="0" lvl="0" indent="0" algn="l" defTabSz="457200" rtl="0" eaLnBrk="1" fontAlgn="auto" latinLnBrk="0" hangingPunct="1">
              <a:lnSpc>
                <a:spcPct val="100000"/>
              </a:lnSpc>
              <a:spcBef>
                <a:spcPts val="1000"/>
              </a:spcBef>
              <a:spcAft>
                <a:spcPts val="0"/>
              </a:spcAft>
              <a:buClr>
                <a:srgbClr val="5FCBEF"/>
              </a:buClr>
              <a:buSzPct val="80000"/>
              <a:buFont typeface="Wingdings 3" charset="2"/>
              <a:buNone/>
              <a:tabLst/>
              <a:defRPr/>
            </a:pPr>
            <a:endParaRPr kumimoji="0" lang="it-IT"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0" marR="0" lvl="0" indent="0" algn="l" defTabSz="457200" rtl="0" eaLnBrk="1" fontAlgn="auto" latinLnBrk="0" hangingPunct="1">
              <a:lnSpc>
                <a:spcPct val="100000"/>
              </a:lnSpc>
              <a:spcBef>
                <a:spcPts val="1000"/>
              </a:spcBef>
              <a:spcAft>
                <a:spcPts val="0"/>
              </a:spcAft>
              <a:buClr>
                <a:srgbClr val="5FCBEF"/>
              </a:buClr>
              <a:buSzPct val="80000"/>
              <a:buFont typeface="Wingdings 3" charset="2"/>
              <a:buNone/>
              <a:tabLst/>
              <a:defRPr/>
            </a:pPr>
            <a:endParaRPr kumimoji="0" lang="it-IT"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0" marR="0" lvl="0" indent="0" algn="l" defTabSz="457200" rtl="0" eaLnBrk="1" fontAlgn="auto" latinLnBrk="0" hangingPunct="1">
              <a:lnSpc>
                <a:spcPct val="100000"/>
              </a:lnSpc>
              <a:spcBef>
                <a:spcPts val="1000"/>
              </a:spcBef>
              <a:spcAft>
                <a:spcPts val="0"/>
              </a:spcAft>
              <a:buClr>
                <a:srgbClr val="5FCBEF"/>
              </a:buClr>
              <a:buSzPct val="80000"/>
              <a:buFont typeface="Wingdings 3" charset="2"/>
              <a:buNone/>
              <a:tabLst/>
              <a:defRPr/>
            </a:pPr>
            <a:r>
              <a:rPr kumimoji="0" lang="it-IT" sz="1500" b="0" i="0" u="none" strike="noStrike" kern="1200" cap="none" spc="0" normalizeH="0" baseline="0" noProof="0" dirty="0">
                <a:ln>
                  <a:noFill/>
                </a:ln>
                <a:solidFill>
                  <a:prstClr val="black"/>
                </a:solidFill>
                <a:effectLst/>
                <a:uLnTx/>
                <a:uFillTx/>
                <a:latin typeface="Trebuchet MS" panose="020B0603020202020204"/>
                <a:ea typeface="+mn-ea"/>
                <a:cs typeface="+mn-cs"/>
              </a:rPr>
              <a:t>Cfr. decreto ministeriale 24 maggio 2018, n. 92 – Allegato 3</a:t>
            </a:r>
          </a:p>
          <a:p>
            <a:pPr marL="0" marR="0" lvl="0" indent="0" algn="l" defTabSz="457200" rtl="0" eaLnBrk="1" fontAlgn="auto" latinLnBrk="0" hangingPunct="1">
              <a:lnSpc>
                <a:spcPct val="100000"/>
              </a:lnSpc>
              <a:spcBef>
                <a:spcPts val="1000"/>
              </a:spcBef>
              <a:spcAft>
                <a:spcPts val="0"/>
              </a:spcAft>
              <a:buClr>
                <a:srgbClr val="5FCBEF"/>
              </a:buClr>
              <a:buSzPct val="80000"/>
              <a:buFont typeface="Wingdings 3" charset="2"/>
              <a:buNone/>
              <a:tabLst/>
              <a:defRPr/>
            </a:pPr>
            <a:r>
              <a:rPr kumimoji="0" lang="it-IT" sz="1800" b="0" i="0" u="none" strike="noStrike" kern="1200" cap="none" spc="0" normalizeH="0" baseline="0" noProof="0" dirty="0">
                <a:ln>
                  <a:noFill/>
                </a:ln>
                <a:solidFill>
                  <a:prstClr val="black"/>
                </a:solidFill>
                <a:effectLst/>
                <a:uLnTx/>
                <a:uFillTx/>
                <a:latin typeface="Trebuchet MS" panose="020B0603020202020204"/>
                <a:ea typeface="+mn-ea"/>
                <a:cs typeface="+mn-cs"/>
              </a:rPr>
              <a:t>È chiaro che questo insegnamento può essere inserito o meno nel percorso formativo a seconda della declinazione operata.</a:t>
            </a:r>
          </a:p>
          <a:p>
            <a:pPr marL="0" marR="0" lvl="0" indent="0" algn="l" defTabSz="457200" rtl="0" eaLnBrk="1" fontAlgn="auto" latinLnBrk="0" hangingPunct="1">
              <a:lnSpc>
                <a:spcPct val="100000"/>
              </a:lnSpc>
              <a:spcBef>
                <a:spcPts val="1000"/>
              </a:spcBef>
              <a:spcAft>
                <a:spcPts val="0"/>
              </a:spcAft>
              <a:buClr>
                <a:srgbClr val="5FCBEF"/>
              </a:buClr>
              <a:buSzPct val="80000"/>
              <a:buFont typeface="Wingdings 3" charset="2"/>
              <a:buNone/>
              <a:tabLst/>
              <a:defRPr/>
            </a:pPr>
            <a:r>
              <a:rPr kumimoji="0" lang="it-IT" sz="1800" b="0" i="0" u="none" strike="noStrike" kern="1200" cap="none" spc="0" normalizeH="0" baseline="0" noProof="0" dirty="0">
                <a:ln>
                  <a:noFill/>
                </a:ln>
                <a:solidFill>
                  <a:prstClr val="black"/>
                </a:solidFill>
                <a:effectLst/>
                <a:uLnTx/>
                <a:uFillTx/>
                <a:latin typeface="Trebuchet MS" panose="020B0603020202020204"/>
                <a:ea typeface="+mn-ea"/>
                <a:cs typeface="+mn-cs"/>
              </a:rPr>
              <a:t>2. Nel triennio dell’indirizzo «Servizi commerciali» l’insegnamento </a:t>
            </a:r>
            <a:r>
              <a:rPr kumimoji="0" lang="it-IT" sz="1800" b="0" i="1" u="none" strike="noStrike" kern="1200" cap="none" spc="0" normalizeH="0" baseline="0" noProof="0" dirty="0">
                <a:ln>
                  <a:noFill/>
                </a:ln>
                <a:solidFill>
                  <a:prstClr val="black"/>
                </a:solidFill>
                <a:effectLst/>
                <a:uLnTx/>
                <a:uFillTx/>
                <a:latin typeface="Trebuchet MS" panose="020B0603020202020204"/>
                <a:ea typeface="+mn-ea"/>
                <a:cs typeface="+mn-cs"/>
              </a:rPr>
              <a:t>Tecniche professionali dei servizi commercial</a:t>
            </a:r>
            <a:r>
              <a:rPr kumimoji="0" lang="it-IT" sz="1800" b="0" i="0" u="none" strike="noStrike" kern="1200" cap="none" spc="0" normalizeH="0" baseline="0" noProof="0" dirty="0">
                <a:ln>
                  <a:noFill/>
                </a:ln>
                <a:solidFill>
                  <a:prstClr val="black"/>
                </a:solidFill>
                <a:effectLst/>
                <a:uLnTx/>
                <a:uFillTx/>
                <a:latin typeface="Trebuchet MS" panose="020B0603020202020204"/>
                <a:ea typeface="+mn-ea"/>
                <a:cs typeface="+mn-cs"/>
              </a:rPr>
              <a:t>i (il cui monte ore è comunque il più cospicuo) può essere affidato alla classe di concorso A-10 Discipline grafico –pubblicitarie o alla A-45 Scienze economico-aziendali. La ricaduta sull’impianto del percorso è evidente.</a:t>
            </a:r>
          </a:p>
          <a:p>
            <a:pPr marL="0" marR="0" lvl="0" indent="0" algn="l" defTabSz="457200" rtl="0" eaLnBrk="1" fontAlgn="auto" latinLnBrk="0" hangingPunct="1">
              <a:lnSpc>
                <a:spcPct val="100000"/>
              </a:lnSpc>
              <a:spcBef>
                <a:spcPts val="400"/>
              </a:spcBef>
              <a:spcAft>
                <a:spcPts val="0"/>
              </a:spcAft>
              <a:buClr>
                <a:srgbClr val="5FCBEF"/>
              </a:buClr>
              <a:buSzPct val="80000"/>
              <a:buFont typeface="Wingdings 3" charset="2"/>
              <a:buNone/>
              <a:tabLst/>
              <a:defRPr/>
            </a:pPr>
            <a:r>
              <a:rPr kumimoji="0" lang="it-IT" sz="1500" b="0" i="0" u="none" strike="noStrike" kern="1200" cap="none" spc="0" normalizeH="0" baseline="0" noProof="0" dirty="0">
                <a:ln>
                  <a:noFill/>
                </a:ln>
                <a:solidFill>
                  <a:prstClr val="black"/>
                </a:solidFill>
                <a:effectLst/>
                <a:uLnTx/>
                <a:uFillTx/>
                <a:latin typeface="Trebuchet MS" panose="020B0603020202020204"/>
                <a:ea typeface="+mn-ea"/>
                <a:cs typeface="+mn-cs"/>
              </a:rPr>
              <a:t>Cfr. decreto ministeriale 12 giugno 2020 n. 33 - Allegato </a:t>
            </a:r>
            <a:r>
              <a:rPr kumimoji="0" lang="it-IT" sz="1400" b="0" i="0" u="none" strike="noStrike" kern="1200" cap="none" spc="0" normalizeH="0" baseline="0" noProof="0" dirty="0">
                <a:ln>
                  <a:noFill/>
                </a:ln>
                <a:solidFill>
                  <a:prstClr val="black"/>
                </a:solidFill>
                <a:effectLst/>
                <a:uLnTx/>
                <a:uFillTx/>
                <a:latin typeface="Trebuchet MS" panose="020B0603020202020204"/>
                <a:ea typeface="+mn-ea"/>
                <a:cs typeface="+mn-cs"/>
              </a:rPr>
              <a:t>A</a:t>
            </a:r>
            <a:endParaRPr kumimoji="0" lang="it-IT" sz="18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0" indent="0">
              <a:buNone/>
            </a:pPr>
            <a:endParaRPr lang="it-IT" dirty="0"/>
          </a:p>
        </p:txBody>
      </p:sp>
      <p:pic>
        <p:nvPicPr>
          <p:cNvPr id="5" name="Immagine 4">
            <a:extLst>
              <a:ext uri="{FF2B5EF4-FFF2-40B4-BE49-F238E27FC236}">
                <a16:creationId xmlns:a16="http://schemas.microsoft.com/office/drawing/2014/main" id="{553D4956-0539-46FE-9F88-96AA2C880F61}"/>
              </a:ext>
            </a:extLst>
          </p:cNvPr>
          <p:cNvPicPr/>
          <p:nvPr/>
        </p:nvPicPr>
        <p:blipFill>
          <a:blip r:embed="rId2">
            <a:extLst>
              <a:ext uri="{28A0092B-C50C-407E-A947-70E740481C1C}">
                <a14:useLocalDpi xmlns:a14="http://schemas.microsoft.com/office/drawing/2010/main" val="0"/>
              </a:ext>
            </a:extLst>
          </a:blip>
          <a:srcRect/>
          <a:stretch/>
        </p:blipFill>
        <p:spPr bwMode="auto">
          <a:xfrm>
            <a:off x="10201215" y="6011586"/>
            <a:ext cx="1212461" cy="443446"/>
          </a:xfrm>
          <a:prstGeom prst="rect">
            <a:avLst/>
          </a:prstGeom>
          <a:noFill/>
          <a:ln>
            <a:noFill/>
          </a:ln>
        </p:spPr>
      </p:pic>
      <p:pic>
        <p:nvPicPr>
          <p:cNvPr id="12" name="Immagine 11">
            <a:extLst>
              <a:ext uri="{FF2B5EF4-FFF2-40B4-BE49-F238E27FC236}">
                <a16:creationId xmlns:a16="http://schemas.microsoft.com/office/drawing/2014/main" id="{B29543EF-3C8D-4678-BC2F-36705BC14511}"/>
              </a:ext>
            </a:extLst>
          </p:cNvPr>
          <p:cNvPicPr>
            <a:picLocks noChangeAspect="1"/>
          </p:cNvPicPr>
          <p:nvPr/>
        </p:nvPicPr>
        <p:blipFill>
          <a:blip r:embed="rId3"/>
          <a:stretch>
            <a:fillRect/>
          </a:stretch>
        </p:blipFill>
        <p:spPr>
          <a:xfrm>
            <a:off x="757836" y="2604435"/>
            <a:ext cx="8169348" cy="938865"/>
          </a:xfrm>
          <a:prstGeom prst="rect">
            <a:avLst/>
          </a:prstGeom>
        </p:spPr>
      </p:pic>
    </p:spTree>
    <p:extLst>
      <p:ext uri="{BB962C8B-B14F-4D97-AF65-F5344CB8AC3E}">
        <p14:creationId xmlns:p14="http://schemas.microsoft.com/office/powerpoint/2010/main" val="3519918624"/>
      </p:ext>
    </p:extLst>
  </p:cSld>
  <p:clrMapOvr>
    <a:masterClrMapping/>
  </p:clrMapOvr>
</p:sld>
</file>

<file path=ppt/theme/theme1.xml><?xml version="1.0" encoding="utf-8"?>
<a:theme xmlns:a="http://schemas.openxmlformats.org/drawingml/2006/main" name="Sfaccettatura">
  <a:themeElements>
    <a:clrScheme name="Sfaccettatur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Sfaccettatur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2431</TotalTime>
  <Words>4734</Words>
  <Application>Microsoft Office PowerPoint</Application>
  <PresentationFormat>Widescreen</PresentationFormat>
  <Paragraphs>198</Paragraphs>
  <Slides>40</Slides>
  <Notes>0</Notes>
  <HiddenSlides>0</HiddenSlides>
  <MMClips>0</MMClips>
  <ScaleCrop>false</ScaleCrop>
  <HeadingPairs>
    <vt:vector size="8" baseType="variant">
      <vt:variant>
        <vt:lpstr>Caratteri utilizzati</vt:lpstr>
      </vt:variant>
      <vt:variant>
        <vt:i4>7</vt:i4>
      </vt:variant>
      <vt:variant>
        <vt:lpstr>Tema</vt:lpstr>
      </vt:variant>
      <vt:variant>
        <vt:i4>1</vt:i4>
      </vt:variant>
      <vt:variant>
        <vt:lpstr>Server OLE incorporati</vt:lpstr>
      </vt:variant>
      <vt:variant>
        <vt:i4>1</vt:i4>
      </vt:variant>
      <vt:variant>
        <vt:lpstr>Titoli diapositive</vt:lpstr>
      </vt:variant>
      <vt:variant>
        <vt:i4>40</vt:i4>
      </vt:variant>
    </vt:vector>
  </HeadingPairs>
  <TitlesOfParts>
    <vt:vector size="49" baseType="lpstr">
      <vt:lpstr>Arial</vt:lpstr>
      <vt:lpstr>Calibri</vt:lpstr>
      <vt:lpstr>Cambria</vt:lpstr>
      <vt:lpstr>Symbol</vt:lpstr>
      <vt:lpstr>Trebuchet MS</vt:lpstr>
      <vt:lpstr>Wingdings</vt:lpstr>
      <vt:lpstr>Wingdings 3</vt:lpstr>
      <vt:lpstr>Sfaccettatura</vt:lpstr>
      <vt:lpstr>Adobe Acrobat Document</vt:lpstr>
      <vt:lpstr>Gli istituti professionali di  nuovo ordinamento: dai percorsi per competenze alla seconda prova dell’esame di Stato Indirizzo Enogastronomia e ospitalità alberghiera</vt:lpstr>
      <vt:lpstr>Gli istituti professionali  di nuovo ordinamento  decreto legislativo 13 aprile 2017, n. 61 decreto ministeriale 24 maggio 2018, n. 92 decreto ministeriale 23 agosto 2018, n. 766  decreto ministeriale 12 giugno 2020 n. 33</vt:lpstr>
      <vt:lpstr>I nuovi istituti professionali  nel D. Lgs. 13 aprile 2017, n. 61</vt:lpstr>
      <vt:lpstr>I nuovi istituti professionali  nel D. Lgs. 13 aprile 2017, n. 61</vt:lpstr>
      <vt:lpstr>I nuovi istituti professionali  nel D. Lgs. 13 aprile 2017, n. 61</vt:lpstr>
      <vt:lpstr>Il Regolamento: decreto ministeriale 24 maggio 2018, n. 92</vt:lpstr>
      <vt:lpstr>Il profilo di uscita unitario</vt:lpstr>
      <vt:lpstr>Alcune importanti differenze tra vecchio e nuovo ordinamento:</vt:lpstr>
      <vt:lpstr>Alcune importanti differenze tra vecchio e nuovo ordinamento - esempi:</vt:lpstr>
      <vt:lpstr>L’impatto del nuovo ordinamento sull’esame di Stato  decreto ministeriale n. 164 del 15 giugno 2022 nota DGOSVI 23988 del 19 settembre 2022 decreto ministeriale n. 11 del 25 gennaio 2023 ordinanza ministeriale n. 45 del 9 marzo 2023 </vt:lpstr>
      <vt:lpstr>La seconda prova dei professionali - da dove partiamo</vt:lpstr>
      <vt:lpstr>La seconda prova dei professionali - da dove partiamo</vt:lpstr>
      <vt:lpstr>La seconda prova dei professionali di nuovo ordinamento – un esame ridisegnato</vt:lpstr>
      <vt:lpstr>La seconda prova dei professionali di nuovo ordinamento – I nuovi QdR</vt:lpstr>
      <vt:lpstr>La seconda prova dei professionali di nuovo ordinamento – I nuovi QdR</vt:lpstr>
      <vt:lpstr>Struttura dei nuovi QdR</vt:lpstr>
      <vt:lpstr>Struttura dei nuovi QdR</vt:lpstr>
      <vt:lpstr>Struttura dei nuovi QdR</vt:lpstr>
      <vt:lpstr>Struttura dei nuovi QdR</vt:lpstr>
      <vt:lpstr>Struttura dei nuovi QdR</vt:lpstr>
      <vt:lpstr>Struttura dei nuovi QdR</vt:lpstr>
      <vt:lpstr>Struttura dei nuovi QdR</vt:lpstr>
      <vt:lpstr>Struttura dei nuovi QdR</vt:lpstr>
      <vt:lpstr>Struttura dei nuovi QdR</vt:lpstr>
      <vt:lpstr>Struttura dei nuovi QdR</vt:lpstr>
      <vt:lpstr>La seconda prova dei professionali –  una nuova organizzazione</vt:lpstr>
      <vt:lpstr>La seconda prova dei professionali –  una nuova organizzazione – il dm 11/2023</vt:lpstr>
      <vt:lpstr>La seconda prova dei professionali nell’OM 45/2023 </vt:lpstr>
      <vt:lpstr>La seconda prova dei professionali nell’OM 45/2023 </vt:lpstr>
      <vt:lpstr>La seconda prova dei professionali nell’OM 45/2023 </vt:lpstr>
      <vt:lpstr>La seconda prova dei professionali –  esempio di parte ministeriale</vt:lpstr>
      <vt:lpstr>La seconda prova dei professionali nell’OM 45/2023 - tempistica</vt:lpstr>
      <vt:lpstr>La seconda prova dei professionali nell’OM 45/2023 – modalità A</vt:lpstr>
      <vt:lpstr>La seconda prova dei professionali nell’OM 45/2023 – modalità B</vt:lpstr>
      <vt:lpstr>La seconda prova dei professionali nell’OM 45/2023 – indicazioni sulla predisposizione</vt:lpstr>
      <vt:lpstr>La seconda prova dei professionali nell’OM 45/2023 – adempimenti e comunicazione</vt:lpstr>
      <vt:lpstr>La seconda prova dei professionali nell’OM 45/2023 – gestione di eventuali incompatibilità nelle classi parallele</vt:lpstr>
      <vt:lpstr>L’OM 45/2023 – altre indicazioni sui nuovi professionali – articolo 4 Candidati esterni già in possesso di altro diploma</vt:lpstr>
      <vt:lpstr>L’OM 45/2023 – altre indicazioni sui nuovi professionali – articolo 11 Credito scolastico comma 4 d)</vt:lpstr>
      <vt:lpstr>Grazie dell’attenzione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Nuovi Professionali, tra percorsi formativi e modifiche della seconda prova dell’Esame di Stato</dc:title>
  <dc:creator>Giorda Flaminia</dc:creator>
  <cp:lastModifiedBy>Giorda Flaminia</cp:lastModifiedBy>
  <cp:revision>163</cp:revision>
  <cp:lastPrinted>2021-11-09T11:38:06Z</cp:lastPrinted>
  <dcterms:created xsi:type="dcterms:W3CDTF">2021-11-05T11:00:57Z</dcterms:created>
  <dcterms:modified xsi:type="dcterms:W3CDTF">2023-03-10T16:19:15Z</dcterms:modified>
</cp:coreProperties>
</file>